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72" r:id="rId2"/>
    <p:sldId id="257" r:id="rId3"/>
    <p:sldId id="258" r:id="rId4"/>
    <p:sldId id="273" r:id="rId5"/>
    <p:sldId id="259" r:id="rId6"/>
    <p:sldId id="274" r:id="rId7"/>
    <p:sldId id="260" r:id="rId8"/>
    <p:sldId id="280" r:id="rId9"/>
    <p:sldId id="261" r:id="rId10"/>
    <p:sldId id="262" r:id="rId11"/>
    <p:sldId id="275" r:id="rId12"/>
    <p:sldId id="263" r:id="rId13"/>
    <p:sldId id="276" r:id="rId14"/>
    <p:sldId id="264" r:id="rId15"/>
    <p:sldId id="277" r:id="rId16"/>
    <p:sldId id="265" r:id="rId17"/>
    <p:sldId id="266" r:id="rId18"/>
    <p:sldId id="278" r:id="rId19"/>
    <p:sldId id="267" r:id="rId20"/>
    <p:sldId id="279" r:id="rId21"/>
    <p:sldId id="268" r:id="rId22"/>
    <p:sldId id="269" r:id="rId23"/>
    <p:sldId id="270" r:id="rId24"/>
    <p:sldId id="271"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137" autoAdjust="0"/>
    <p:restoredTop sz="91094" autoAdjust="0"/>
  </p:normalViewPr>
  <p:slideViewPr>
    <p:cSldViewPr snapToGrid="0">
      <p:cViewPr varScale="1">
        <p:scale>
          <a:sx n="77" d="100"/>
          <a:sy n="77" d="100"/>
        </p:scale>
        <p:origin x="811" y="6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35EA16A-DDB9-4CFD-A2E4-98F93C97D2C7}" type="datetimeFigureOut">
              <a:rPr lang="en-US" smtClean="0"/>
              <a:t>3/28/2022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8F13BF0-27D3-4BFB-B217-17A33DB8110E}" type="slidenum">
              <a:rPr lang="en-US" smtClean="0"/>
              <a:t>‹#›</a:t>
            </a:fld>
            <a:endParaRPr lang="en-US"/>
          </a:p>
        </p:txBody>
      </p:sp>
    </p:spTree>
    <p:extLst>
      <p:ext uri="{BB962C8B-B14F-4D97-AF65-F5344CB8AC3E}">
        <p14:creationId xmlns:p14="http://schemas.microsoft.com/office/powerpoint/2010/main" val="3741043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35EA16A-DDB9-4CFD-A2E4-98F93C97D2C7}" type="datetimeFigureOut">
              <a:rPr lang="en-US" smtClean="0"/>
              <a:t>3/28/2022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8F13BF0-27D3-4BFB-B217-17A33DB8110E}" type="slidenum">
              <a:rPr lang="en-US" smtClean="0"/>
              <a:t>‹#›</a:t>
            </a:fld>
            <a:endParaRPr lang="en-US"/>
          </a:p>
        </p:txBody>
      </p:sp>
    </p:spTree>
    <p:extLst>
      <p:ext uri="{BB962C8B-B14F-4D97-AF65-F5344CB8AC3E}">
        <p14:creationId xmlns:p14="http://schemas.microsoft.com/office/powerpoint/2010/main" val="28832673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35EA16A-DDB9-4CFD-A2E4-98F93C97D2C7}" type="datetimeFigureOut">
              <a:rPr lang="en-US" smtClean="0"/>
              <a:t>3/28/2022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8F13BF0-27D3-4BFB-B217-17A33DB8110E}"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20717575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35EA16A-DDB9-4CFD-A2E4-98F93C97D2C7}" type="datetimeFigureOut">
              <a:rPr lang="en-US" smtClean="0"/>
              <a:t>3/28/2022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8F13BF0-27D3-4BFB-B217-17A33DB8110E}" type="slidenum">
              <a:rPr lang="en-US" smtClean="0"/>
              <a:t>‹#›</a:t>
            </a:fld>
            <a:endParaRPr lang="en-US"/>
          </a:p>
        </p:txBody>
      </p:sp>
    </p:spTree>
    <p:extLst>
      <p:ext uri="{BB962C8B-B14F-4D97-AF65-F5344CB8AC3E}">
        <p14:creationId xmlns:p14="http://schemas.microsoft.com/office/powerpoint/2010/main" val="342302565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35EA16A-DDB9-4CFD-A2E4-98F93C97D2C7}" type="datetimeFigureOut">
              <a:rPr lang="en-US" smtClean="0"/>
              <a:t>3/28/2022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8F13BF0-27D3-4BFB-B217-17A33DB8110E}"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55127609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35EA16A-DDB9-4CFD-A2E4-98F93C97D2C7}" type="datetimeFigureOut">
              <a:rPr lang="en-US" smtClean="0"/>
              <a:t>3/28/2022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8F13BF0-27D3-4BFB-B217-17A33DB8110E}" type="slidenum">
              <a:rPr lang="en-US" smtClean="0"/>
              <a:t>‹#›</a:t>
            </a:fld>
            <a:endParaRPr lang="en-US"/>
          </a:p>
        </p:txBody>
      </p:sp>
    </p:spTree>
    <p:extLst>
      <p:ext uri="{BB962C8B-B14F-4D97-AF65-F5344CB8AC3E}">
        <p14:creationId xmlns:p14="http://schemas.microsoft.com/office/powerpoint/2010/main" val="187397582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35EA16A-DDB9-4CFD-A2E4-98F93C97D2C7}" type="datetimeFigureOut">
              <a:rPr lang="en-US" smtClean="0"/>
              <a:t>3/28/2022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8F13BF0-27D3-4BFB-B217-17A33DB8110E}" type="slidenum">
              <a:rPr lang="en-US" smtClean="0"/>
              <a:t>‹#›</a:t>
            </a:fld>
            <a:endParaRPr lang="en-US"/>
          </a:p>
        </p:txBody>
      </p:sp>
    </p:spTree>
    <p:extLst>
      <p:ext uri="{BB962C8B-B14F-4D97-AF65-F5344CB8AC3E}">
        <p14:creationId xmlns:p14="http://schemas.microsoft.com/office/powerpoint/2010/main" val="305839128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35EA16A-DDB9-4CFD-A2E4-98F93C97D2C7}" type="datetimeFigureOut">
              <a:rPr lang="en-US" smtClean="0"/>
              <a:t>3/28/2022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8F13BF0-27D3-4BFB-B217-17A33DB8110E}" type="slidenum">
              <a:rPr lang="en-US" smtClean="0"/>
              <a:t>‹#›</a:t>
            </a:fld>
            <a:endParaRPr lang="en-US"/>
          </a:p>
        </p:txBody>
      </p:sp>
    </p:spTree>
    <p:extLst>
      <p:ext uri="{BB962C8B-B14F-4D97-AF65-F5344CB8AC3E}">
        <p14:creationId xmlns:p14="http://schemas.microsoft.com/office/powerpoint/2010/main" val="22948364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35EA16A-DDB9-4CFD-A2E4-98F93C97D2C7}" type="datetimeFigureOut">
              <a:rPr lang="en-US" smtClean="0"/>
              <a:t>3/28/2022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8F13BF0-27D3-4BFB-B217-17A33DB8110E}" type="slidenum">
              <a:rPr lang="en-US" smtClean="0"/>
              <a:t>‹#›</a:t>
            </a:fld>
            <a:endParaRPr lang="en-US"/>
          </a:p>
        </p:txBody>
      </p:sp>
    </p:spTree>
    <p:extLst>
      <p:ext uri="{BB962C8B-B14F-4D97-AF65-F5344CB8AC3E}">
        <p14:creationId xmlns:p14="http://schemas.microsoft.com/office/powerpoint/2010/main" val="30185463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35EA16A-DDB9-4CFD-A2E4-98F93C97D2C7}" type="datetimeFigureOut">
              <a:rPr lang="en-US" smtClean="0"/>
              <a:t>3/28/2022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8F13BF0-27D3-4BFB-B217-17A33DB8110E}" type="slidenum">
              <a:rPr lang="en-US" smtClean="0"/>
              <a:t>‹#›</a:t>
            </a:fld>
            <a:endParaRPr lang="en-US"/>
          </a:p>
        </p:txBody>
      </p:sp>
    </p:spTree>
    <p:extLst>
      <p:ext uri="{BB962C8B-B14F-4D97-AF65-F5344CB8AC3E}">
        <p14:creationId xmlns:p14="http://schemas.microsoft.com/office/powerpoint/2010/main" val="15039485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35EA16A-DDB9-4CFD-A2E4-98F93C97D2C7}" type="datetimeFigureOut">
              <a:rPr lang="en-US" smtClean="0"/>
              <a:t>3/28/2022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8F13BF0-27D3-4BFB-B217-17A33DB8110E}" type="slidenum">
              <a:rPr lang="en-US" smtClean="0"/>
              <a:t>‹#›</a:t>
            </a:fld>
            <a:endParaRPr lang="en-US"/>
          </a:p>
        </p:txBody>
      </p:sp>
    </p:spTree>
    <p:extLst>
      <p:ext uri="{BB962C8B-B14F-4D97-AF65-F5344CB8AC3E}">
        <p14:creationId xmlns:p14="http://schemas.microsoft.com/office/powerpoint/2010/main" val="16351347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35EA16A-DDB9-4CFD-A2E4-98F93C97D2C7}" type="datetimeFigureOut">
              <a:rPr lang="en-US" smtClean="0"/>
              <a:t>3/28/2022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8F13BF0-27D3-4BFB-B217-17A33DB8110E}" type="slidenum">
              <a:rPr lang="en-US" smtClean="0"/>
              <a:t>‹#›</a:t>
            </a:fld>
            <a:endParaRPr lang="en-US"/>
          </a:p>
        </p:txBody>
      </p:sp>
    </p:spTree>
    <p:extLst>
      <p:ext uri="{BB962C8B-B14F-4D97-AF65-F5344CB8AC3E}">
        <p14:creationId xmlns:p14="http://schemas.microsoft.com/office/powerpoint/2010/main" val="42726058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35EA16A-DDB9-4CFD-A2E4-98F93C97D2C7}" type="datetimeFigureOut">
              <a:rPr lang="en-US" smtClean="0"/>
              <a:t>3/28/2022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8F13BF0-27D3-4BFB-B217-17A33DB8110E}" type="slidenum">
              <a:rPr lang="en-US" smtClean="0"/>
              <a:t>‹#›</a:t>
            </a:fld>
            <a:endParaRPr lang="en-US"/>
          </a:p>
        </p:txBody>
      </p:sp>
    </p:spTree>
    <p:extLst>
      <p:ext uri="{BB962C8B-B14F-4D97-AF65-F5344CB8AC3E}">
        <p14:creationId xmlns:p14="http://schemas.microsoft.com/office/powerpoint/2010/main" val="668665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35EA16A-DDB9-4CFD-A2E4-98F93C97D2C7}" type="datetimeFigureOut">
              <a:rPr lang="en-US" smtClean="0"/>
              <a:t>3/28/2022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8F13BF0-27D3-4BFB-B217-17A33DB8110E}" type="slidenum">
              <a:rPr lang="en-US" smtClean="0"/>
              <a:t>‹#›</a:t>
            </a:fld>
            <a:endParaRPr lang="en-US"/>
          </a:p>
        </p:txBody>
      </p:sp>
    </p:spTree>
    <p:extLst>
      <p:ext uri="{BB962C8B-B14F-4D97-AF65-F5344CB8AC3E}">
        <p14:creationId xmlns:p14="http://schemas.microsoft.com/office/powerpoint/2010/main" val="5739472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35EA16A-DDB9-4CFD-A2E4-98F93C97D2C7}" type="datetimeFigureOut">
              <a:rPr lang="en-US" smtClean="0"/>
              <a:t>3/28/2022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8F13BF0-27D3-4BFB-B217-17A33DB8110E}" type="slidenum">
              <a:rPr lang="en-US" smtClean="0"/>
              <a:t>‹#›</a:t>
            </a:fld>
            <a:endParaRPr lang="en-US"/>
          </a:p>
        </p:txBody>
      </p:sp>
    </p:spTree>
    <p:extLst>
      <p:ext uri="{BB962C8B-B14F-4D97-AF65-F5344CB8AC3E}">
        <p14:creationId xmlns:p14="http://schemas.microsoft.com/office/powerpoint/2010/main" val="19454782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35EA16A-DDB9-4CFD-A2E4-98F93C97D2C7}" type="datetimeFigureOut">
              <a:rPr lang="en-US" smtClean="0"/>
              <a:t>3/28/2022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8F13BF0-27D3-4BFB-B217-17A33DB8110E}" type="slidenum">
              <a:rPr lang="en-US" smtClean="0"/>
              <a:t>‹#›</a:t>
            </a:fld>
            <a:endParaRPr lang="en-US"/>
          </a:p>
        </p:txBody>
      </p:sp>
    </p:spTree>
    <p:extLst>
      <p:ext uri="{BB962C8B-B14F-4D97-AF65-F5344CB8AC3E}">
        <p14:creationId xmlns:p14="http://schemas.microsoft.com/office/powerpoint/2010/main" val="30000667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C35EA16A-DDB9-4CFD-A2E4-98F93C97D2C7}" type="datetimeFigureOut">
              <a:rPr lang="en-US" smtClean="0"/>
              <a:t>3/28/2022</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08F13BF0-27D3-4BFB-B217-17A33DB8110E}" type="slidenum">
              <a:rPr lang="en-US" smtClean="0"/>
              <a:t>‹#›</a:t>
            </a:fld>
            <a:endParaRPr lang="en-US"/>
          </a:p>
        </p:txBody>
      </p:sp>
    </p:spTree>
    <p:extLst>
      <p:ext uri="{BB962C8B-B14F-4D97-AF65-F5344CB8AC3E}">
        <p14:creationId xmlns:p14="http://schemas.microsoft.com/office/powerpoint/2010/main" val="250917292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4.jpg"/><Relationship Id="rId1" Type="http://schemas.openxmlformats.org/officeDocument/2006/relationships/slideLayout" Target="../slideLayouts/slideLayout2.xml"/><Relationship Id="rId5" Type="http://schemas.openxmlformats.org/officeDocument/2006/relationships/image" Target="../media/image3.jpg"/><Relationship Id="rId4" Type="http://schemas.openxmlformats.org/officeDocument/2006/relationships/image" Target="../media/image9.jpg"/></Relationships>
</file>

<file path=ppt/slides/_rels/slide11.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Layout" Target="../slideLayouts/slideLayout2.xml"/><Relationship Id="rId6" Type="http://schemas.openxmlformats.org/officeDocument/2006/relationships/image" Target="../media/image4.jpg"/><Relationship Id="rId5" Type="http://schemas.openxmlformats.org/officeDocument/2006/relationships/image" Target="../media/image13.jpg"/><Relationship Id="rId4" Type="http://schemas.openxmlformats.org/officeDocument/2006/relationships/image" Target="../media/image12.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8.jpg"/><Relationship Id="rId1" Type="http://schemas.openxmlformats.org/officeDocument/2006/relationships/slideLayout" Target="../slideLayouts/slideLayout2.xml"/><Relationship Id="rId4" Type="http://schemas.openxmlformats.org/officeDocument/2006/relationships/image" Target="../media/image15.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Layout" Target="../slideLayouts/slideLayout2.xml"/><Relationship Id="rId4" Type="http://schemas.openxmlformats.org/officeDocument/2006/relationships/image" Target="../media/image5.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66EE595-9948-4428-87DE-5E1D61F337E6}"/>
              </a:ext>
            </a:extLst>
          </p:cNvPr>
          <p:cNvSpPr txBox="1"/>
          <p:nvPr/>
        </p:nvSpPr>
        <p:spPr>
          <a:xfrm>
            <a:off x="7236760" y="2505670"/>
            <a:ext cx="2740958" cy="923330"/>
          </a:xfrm>
          <a:prstGeom prst="rect">
            <a:avLst/>
          </a:prstGeom>
          <a:noFill/>
        </p:spPr>
        <p:txBody>
          <a:bodyPr wrap="square" rtlCol="0">
            <a:spAutoFit/>
          </a:bodyPr>
          <a:lstStyle/>
          <a:p>
            <a:pPr algn="r"/>
            <a:r>
              <a:rPr lang="ar-SA" sz="5400" dirty="0">
                <a:solidFill>
                  <a:schemeClr val="accent2"/>
                </a:solidFill>
                <a:latin typeface="Aldhabi" panose="01000000000000000000" pitchFamily="2" charset="-78"/>
                <a:cs typeface="Aldhabi" panose="01000000000000000000" pitchFamily="2" charset="-78"/>
              </a:rPr>
              <a:t>قبيلة المفصليات</a:t>
            </a:r>
            <a:endParaRPr lang="en-US" sz="5400" dirty="0">
              <a:solidFill>
                <a:schemeClr val="accent2"/>
              </a:solidFill>
              <a:latin typeface="Aldhabi" panose="01000000000000000000" pitchFamily="2" charset="-78"/>
              <a:cs typeface="Aldhabi" panose="01000000000000000000" pitchFamily="2" charset="-78"/>
            </a:endParaRPr>
          </a:p>
        </p:txBody>
      </p:sp>
      <p:sp>
        <p:nvSpPr>
          <p:cNvPr id="7" name="TextBox 6">
            <a:extLst>
              <a:ext uri="{FF2B5EF4-FFF2-40B4-BE49-F238E27FC236}">
                <a16:creationId xmlns:a16="http://schemas.microsoft.com/office/drawing/2014/main" id="{A0B1ECED-0DDD-458D-943E-7273942C4C6E}"/>
              </a:ext>
            </a:extLst>
          </p:cNvPr>
          <p:cNvSpPr txBox="1"/>
          <p:nvPr/>
        </p:nvSpPr>
        <p:spPr>
          <a:xfrm>
            <a:off x="6671985" y="3706001"/>
            <a:ext cx="3341592" cy="3416320"/>
          </a:xfrm>
          <a:prstGeom prst="rect">
            <a:avLst/>
          </a:prstGeom>
          <a:noFill/>
        </p:spPr>
        <p:txBody>
          <a:bodyPr wrap="square" rtlCol="0">
            <a:spAutoFit/>
          </a:bodyPr>
          <a:lstStyle/>
          <a:p>
            <a:pPr algn="r"/>
            <a:r>
              <a:rPr lang="ar-SA" sz="3600" b="1" dirty="0">
                <a:solidFill>
                  <a:srgbClr val="FF0000"/>
                </a:solidFill>
                <a:latin typeface="Aldhabi" panose="01000000000000000000" pitchFamily="2" charset="-78"/>
                <a:cs typeface="Aldhabi" panose="01000000000000000000" pitchFamily="2" charset="-78"/>
              </a:rPr>
              <a:t>عمل الطالب :</a:t>
            </a:r>
          </a:p>
          <a:p>
            <a:pPr algn="r"/>
            <a:r>
              <a:rPr lang="ar-SA" sz="3600" b="1" dirty="0">
                <a:latin typeface="Aldhabi" panose="01000000000000000000" pitchFamily="2" charset="-78"/>
                <a:cs typeface="Aldhabi" panose="01000000000000000000" pitchFamily="2" charset="-78"/>
              </a:rPr>
              <a:t> عبد الرحمن الحديدي </a:t>
            </a:r>
          </a:p>
          <a:p>
            <a:pPr algn="r"/>
            <a:endParaRPr lang="ar-SA" sz="3600" b="1" dirty="0">
              <a:latin typeface="Aldhabi" panose="01000000000000000000" pitchFamily="2" charset="-78"/>
              <a:cs typeface="Aldhabi" panose="01000000000000000000" pitchFamily="2" charset="-78"/>
            </a:endParaRPr>
          </a:p>
          <a:p>
            <a:pPr algn="r"/>
            <a:r>
              <a:rPr lang="ar-SA" sz="3600" b="1" dirty="0">
                <a:solidFill>
                  <a:srgbClr val="FF0000"/>
                </a:solidFill>
                <a:latin typeface="Aldhabi" panose="01000000000000000000" pitchFamily="2" charset="-78"/>
                <a:cs typeface="Aldhabi" panose="01000000000000000000" pitchFamily="2" charset="-78"/>
              </a:rPr>
              <a:t>تحت اشراف  المعلم الفاضل :</a:t>
            </a:r>
          </a:p>
          <a:p>
            <a:pPr algn="r"/>
            <a:r>
              <a:rPr lang="ar-SA" sz="3600" dirty="0">
                <a:latin typeface="Aldhabi" panose="01000000000000000000" pitchFamily="2" charset="-78"/>
                <a:cs typeface="Aldhabi" panose="01000000000000000000" pitchFamily="2" charset="-78"/>
              </a:rPr>
              <a:t>               </a:t>
            </a:r>
            <a:r>
              <a:rPr lang="ar-SA" sz="3600" b="1" dirty="0">
                <a:latin typeface="Aldhabi" panose="01000000000000000000" pitchFamily="2" charset="-78"/>
                <a:cs typeface="Aldhabi" panose="01000000000000000000" pitchFamily="2" charset="-78"/>
              </a:rPr>
              <a:t>وسام المفتي</a:t>
            </a:r>
            <a:endParaRPr lang="en-US" sz="3600" b="1" dirty="0">
              <a:latin typeface="Aldhabi" panose="01000000000000000000" pitchFamily="2" charset="-78"/>
              <a:cs typeface="Aldhabi" panose="01000000000000000000" pitchFamily="2" charset="-78"/>
            </a:endParaRPr>
          </a:p>
          <a:p>
            <a:pPr algn="r"/>
            <a:endParaRPr lang="en-US" sz="3600" dirty="0"/>
          </a:p>
        </p:txBody>
      </p:sp>
      <p:pic>
        <p:nvPicPr>
          <p:cNvPr id="9" name="Picture 8">
            <a:extLst>
              <a:ext uri="{FF2B5EF4-FFF2-40B4-BE49-F238E27FC236}">
                <a16:creationId xmlns:a16="http://schemas.microsoft.com/office/drawing/2014/main" id="{DDB1F235-A95C-4260-932E-A6475CA90C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4147" y="2457559"/>
            <a:ext cx="4731124" cy="3535346"/>
          </a:xfrm>
          <a:prstGeom prst="rect">
            <a:avLst/>
          </a:prstGeom>
        </p:spPr>
      </p:pic>
    </p:spTree>
    <p:extLst>
      <p:ext uri="{BB962C8B-B14F-4D97-AF65-F5344CB8AC3E}">
        <p14:creationId xmlns:p14="http://schemas.microsoft.com/office/powerpoint/2010/main" val="830056728"/>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xEl>
                                              <p:pRg st="0" end="0"/>
                                            </p:txEl>
                                          </p:spTgt>
                                        </p:tgtEl>
                                        <p:attrNameLst>
                                          <p:attrName>style.visibility</p:attrName>
                                        </p:attrNameLst>
                                      </p:cBhvr>
                                      <p:to>
                                        <p:strVal val="visible"/>
                                      </p:to>
                                    </p:set>
                                    <p:anim calcmode="lin" valueType="num">
                                      <p:cBhvr additive="base">
                                        <p:cTn id="13"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7">
                                            <p:txEl>
                                              <p:pRg st="1" end="1"/>
                                            </p:txEl>
                                          </p:spTgt>
                                        </p:tgtEl>
                                        <p:attrNameLst>
                                          <p:attrName>style.visibility</p:attrName>
                                        </p:attrNameLst>
                                      </p:cBhvr>
                                      <p:to>
                                        <p:strVal val="visible"/>
                                      </p:to>
                                    </p:set>
                                    <p:anim calcmode="lin" valueType="num">
                                      <p:cBhvr additive="base">
                                        <p:cTn id="19" dur="500" fill="hold"/>
                                        <p:tgtEl>
                                          <p:spTgt spid="7">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7">
                                            <p:txEl>
                                              <p:pRg st="3" end="3"/>
                                            </p:txEl>
                                          </p:spTgt>
                                        </p:tgtEl>
                                        <p:attrNameLst>
                                          <p:attrName>style.visibility</p:attrName>
                                        </p:attrNameLst>
                                      </p:cBhvr>
                                      <p:to>
                                        <p:strVal val="visible"/>
                                      </p:to>
                                    </p:set>
                                    <p:anim calcmode="lin" valueType="num">
                                      <p:cBhvr additive="base">
                                        <p:cTn id="25" dur="500" fill="hold"/>
                                        <p:tgtEl>
                                          <p:spTgt spid="7">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7">
                                            <p:txEl>
                                              <p:pRg st="4" end="4"/>
                                            </p:txEl>
                                          </p:spTgt>
                                        </p:tgtEl>
                                        <p:attrNameLst>
                                          <p:attrName>style.visibility</p:attrName>
                                        </p:attrNameLst>
                                      </p:cBhvr>
                                      <p:to>
                                        <p:strVal val="visible"/>
                                      </p:to>
                                    </p:set>
                                    <p:anim calcmode="lin" valueType="num">
                                      <p:cBhvr additive="base">
                                        <p:cTn id="31" dur="500" fill="hold"/>
                                        <p:tgtEl>
                                          <p:spTgt spid="7">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7">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16" presetClass="entr" presetSubtype="21" fill="hold" nodeType="click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barn(inVertical)">
                                      <p:cBhvr>
                                        <p:cTn id="3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6D85E173-41AB-4F0E-89FA-2D8934C12173}"/>
              </a:ext>
            </a:extLst>
          </p:cNvPr>
          <p:cNvSpPr/>
          <p:nvPr/>
        </p:nvSpPr>
        <p:spPr>
          <a:xfrm>
            <a:off x="4697506" y="851647"/>
            <a:ext cx="3532094" cy="15150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ar-SA" dirty="0"/>
              <a:t>تصنيف </a:t>
            </a:r>
            <a:r>
              <a:rPr lang="ar-SA" dirty="0">
                <a:latin typeface="Arial" panose="020B0604020202020204" pitchFamily="34" charset="0"/>
                <a:cs typeface="Arial" panose="020B0604020202020204" pitchFamily="34" charset="0"/>
              </a:rPr>
              <a:t>المفصليات</a:t>
            </a:r>
            <a:r>
              <a:rPr lang="ar-SA" dirty="0"/>
              <a:t> </a:t>
            </a:r>
            <a:endParaRPr lang="en-US" dirty="0"/>
          </a:p>
        </p:txBody>
      </p:sp>
      <p:sp>
        <p:nvSpPr>
          <p:cNvPr id="5" name="Arrow: Down 4">
            <a:extLst>
              <a:ext uri="{FF2B5EF4-FFF2-40B4-BE49-F238E27FC236}">
                <a16:creationId xmlns:a16="http://schemas.microsoft.com/office/drawing/2014/main" id="{AB1BAA63-50A7-4508-8E85-07791E52B4A6}"/>
              </a:ext>
            </a:extLst>
          </p:cNvPr>
          <p:cNvSpPr/>
          <p:nvPr/>
        </p:nvSpPr>
        <p:spPr>
          <a:xfrm>
            <a:off x="6024282" y="2366682"/>
            <a:ext cx="609600" cy="9144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Arrow: Down 5">
            <a:extLst>
              <a:ext uri="{FF2B5EF4-FFF2-40B4-BE49-F238E27FC236}">
                <a16:creationId xmlns:a16="http://schemas.microsoft.com/office/drawing/2014/main" id="{E9D9666B-EA3A-499E-A955-B5728C2D1ECF}"/>
              </a:ext>
            </a:extLst>
          </p:cNvPr>
          <p:cNvSpPr/>
          <p:nvPr/>
        </p:nvSpPr>
        <p:spPr>
          <a:xfrm>
            <a:off x="4132728" y="3260911"/>
            <a:ext cx="609600" cy="9144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Arrow: Down 6">
            <a:extLst>
              <a:ext uri="{FF2B5EF4-FFF2-40B4-BE49-F238E27FC236}">
                <a16:creationId xmlns:a16="http://schemas.microsoft.com/office/drawing/2014/main" id="{E26D0D40-B7C3-4B31-832C-C4334DD00A33}"/>
              </a:ext>
            </a:extLst>
          </p:cNvPr>
          <p:cNvSpPr/>
          <p:nvPr/>
        </p:nvSpPr>
        <p:spPr>
          <a:xfrm>
            <a:off x="6983505" y="3240741"/>
            <a:ext cx="609600" cy="9144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Down 7">
            <a:extLst>
              <a:ext uri="{FF2B5EF4-FFF2-40B4-BE49-F238E27FC236}">
                <a16:creationId xmlns:a16="http://schemas.microsoft.com/office/drawing/2014/main" id="{509A8246-EB50-4972-A735-F3A02EA67003}"/>
              </a:ext>
            </a:extLst>
          </p:cNvPr>
          <p:cNvSpPr/>
          <p:nvPr/>
        </p:nvSpPr>
        <p:spPr>
          <a:xfrm>
            <a:off x="9466729" y="3200400"/>
            <a:ext cx="609600" cy="9144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Down 8">
            <a:extLst>
              <a:ext uri="{FF2B5EF4-FFF2-40B4-BE49-F238E27FC236}">
                <a16:creationId xmlns:a16="http://schemas.microsoft.com/office/drawing/2014/main" id="{A7B85DDE-443C-4DC1-B91B-00831C35424D}"/>
              </a:ext>
            </a:extLst>
          </p:cNvPr>
          <p:cNvSpPr/>
          <p:nvPr/>
        </p:nvSpPr>
        <p:spPr>
          <a:xfrm>
            <a:off x="1649505" y="3245222"/>
            <a:ext cx="609600" cy="9144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28C3DFD6-5EAC-4A28-8C9A-32EBC3FA67C0}"/>
              </a:ext>
            </a:extLst>
          </p:cNvPr>
          <p:cNvCxnSpPr>
            <a:cxnSpLocks/>
          </p:cNvCxnSpPr>
          <p:nvPr/>
        </p:nvCxnSpPr>
        <p:spPr>
          <a:xfrm flipV="1">
            <a:off x="6329082" y="3173505"/>
            <a:ext cx="3442447" cy="80682"/>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14CD7575-60C7-42BF-B5B6-FACD4F262E3A}"/>
              </a:ext>
            </a:extLst>
          </p:cNvPr>
          <p:cNvCxnSpPr>
            <a:cxnSpLocks/>
          </p:cNvCxnSpPr>
          <p:nvPr/>
        </p:nvCxnSpPr>
        <p:spPr>
          <a:xfrm flipH="1">
            <a:off x="1882587" y="3247463"/>
            <a:ext cx="4392706" cy="13448"/>
          </a:xfrm>
          <a:prstGeom prst="line">
            <a:avLst/>
          </a:prstGeom>
        </p:spPr>
        <p:style>
          <a:lnRef idx="1">
            <a:schemeClr val="accent1"/>
          </a:lnRef>
          <a:fillRef idx="0">
            <a:schemeClr val="accent1"/>
          </a:fillRef>
          <a:effectRef idx="0">
            <a:schemeClr val="accent1"/>
          </a:effectRef>
          <a:fontRef idx="minor">
            <a:schemeClr val="tx1"/>
          </a:fontRef>
        </p:style>
      </p:cxnSp>
      <p:sp>
        <p:nvSpPr>
          <p:cNvPr id="18" name="Rectangle: Rounded Corners 17">
            <a:extLst>
              <a:ext uri="{FF2B5EF4-FFF2-40B4-BE49-F238E27FC236}">
                <a16:creationId xmlns:a16="http://schemas.microsoft.com/office/drawing/2014/main" id="{C664D68F-BEC4-463D-8BC1-938F80E5CFBF}"/>
              </a:ext>
            </a:extLst>
          </p:cNvPr>
          <p:cNvSpPr/>
          <p:nvPr/>
        </p:nvSpPr>
        <p:spPr>
          <a:xfrm>
            <a:off x="8704727" y="4052047"/>
            <a:ext cx="1721225" cy="77992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ar-SA" dirty="0"/>
              <a:t>صف </a:t>
            </a:r>
            <a:r>
              <a:rPr lang="ar-SA" dirty="0">
                <a:latin typeface="Arial" panose="020B0604020202020204" pitchFamily="34" charset="0"/>
                <a:cs typeface="Arial" panose="020B0604020202020204" pitchFamily="34" charset="0"/>
              </a:rPr>
              <a:t>القشريات</a:t>
            </a:r>
            <a:r>
              <a:rPr lang="ar-SA" dirty="0"/>
              <a:t> </a:t>
            </a:r>
            <a:endParaRPr lang="en-US" dirty="0"/>
          </a:p>
        </p:txBody>
      </p:sp>
      <p:sp>
        <p:nvSpPr>
          <p:cNvPr id="19" name="Rectangle: Rounded Corners 18">
            <a:extLst>
              <a:ext uri="{FF2B5EF4-FFF2-40B4-BE49-F238E27FC236}">
                <a16:creationId xmlns:a16="http://schemas.microsoft.com/office/drawing/2014/main" id="{E5D71649-2890-4270-8DBF-2AA347B06F9F}"/>
              </a:ext>
            </a:extLst>
          </p:cNvPr>
          <p:cNvSpPr/>
          <p:nvPr/>
        </p:nvSpPr>
        <p:spPr>
          <a:xfrm>
            <a:off x="905435" y="4182034"/>
            <a:ext cx="1810871" cy="77992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ar-SA" dirty="0">
                <a:latin typeface="Arial" panose="020B0604020202020204" pitchFamily="34" charset="0"/>
                <a:cs typeface="Arial" panose="020B0604020202020204" pitchFamily="34" charset="0"/>
              </a:rPr>
              <a:t>صفا محيطية الاقدام ومزدوجة الاقدام</a:t>
            </a:r>
            <a:endParaRPr lang="en-US" dirty="0">
              <a:latin typeface="Arial" panose="020B0604020202020204" pitchFamily="34" charset="0"/>
              <a:cs typeface="Arial" panose="020B0604020202020204" pitchFamily="34" charset="0"/>
            </a:endParaRPr>
          </a:p>
        </p:txBody>
      </p:sp>
      <p:sp>
        <p:nvSpPr>
          <p:cNvPr id="20" name="Rectangle: Rounded Corners 19">
            <a:extLst>
              <a:ext uri="{FF2B5EF4-FFF2-40B4-BE49-F238E27FC236}">
                <a16:creationId xmlns:a16="http://schemas.microsoft.com/office/drawing/2014/main" id="{3DE0F6C8-E593-4E52-A87C-147E2C2A9AF3}"/>
              </a:ext>
            </a:extLst>
          </p:cNvPr>
          <p:cNvSpPr/>
          <p:nvPr/>
        </p:nvSpPr>
        <p:spPr>
          <a:xfrm>
            <a:off x="3662083" y="4182034"/>
            <a:ext cx="1600199" cy="77992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ar-SA" dirty="0">
                <a:latin typeface="Arial" panose="020B0604020202020204" pitchFamily="34" charset="0"/>
                <a:cs typeface="Arial" panose="020B0604020202020204" pitchFamily="34" charset="0"/>
              </a:rPr>
              <a:t>صف الحشرات</a:t>
            </a:r>
            <a:endParaRPr lang="en-US" dirty="0">
              <a:latin typeface="Arial" panose="020B0604020202020204" pitchFamily="34" charset="0"/>
              <a:cs typeface="Arial" panose="020B0604020202020204" pitchFamily="34" charset="0"/>
            </a:endParaRPr>
          </a:p>
        </p:txBody>
      </p:sp>
      <p:sp>
        <p:nvSpPr>
          <p:cNvPr id="21" name="Rectangle: Rounded Corners 20">
            <a:extLst>
              <a:ext uri="{FF2B5EF4-FFF2-40B4-BE49-F238E27FC236}">
                <a16:creationId xmlns:a16="http://schemas.microsoft.com/office/drawing/2014/main" id="{16219808-4641-45C9-BF28-DA4A240D888A}"/>
              </a:ext>
            </a:extLst>
          </p:cNvPr>
          <p:cNvSpPr/>
          <p:nvPr/>
        </p:nvSpPr>
        <p:spPr>
          <a:xfrm>
            <a:off x="6450105" y="4052047"/>
            <a:ext cx="1600199" cy="77992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ar-SA" dirty="0">
                <a:latin typeface="Arial" panose="020B0604020202020204" pitchFamily="34" charset="0"/>
                <a:cs typeface="Arial" panose="020B0604020202020204" pitchFamily="34" charset="0"/>
              </a:rPr>
              <a:t>صف العنكبيات</a:t>
            </a:r>
            <a:endParaRPr lang="en-US" dirty="0">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FD9DE7AC-31E9-4283-AC53-340AF1361F3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04727" y="5155406"/>
            <a:ext cx="2221919" cy="1056434"/>
          </a:xfrm>
          <a:prstGeom prst="rect">
            <a:avLst/>
          </a:prstGeom>
        </p:spPr>
      </p:pic>
      <p:pic>
        <p:nvPicPr>
          <p:cNvPr id="11" name="Picture 10">
            <a:extLst>
              <a:ext uri="{FF2B5EF4-FFF2-40B4-BE49-F238E27FC236}">
                <a16:creationId xmlns:a16="http://schemas.microsoft.com/office/drawing/2014/main" id="{31AEB3D3-C624-4001-B9DA-B7CE3A92D6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95246" y="4970368"/>
            <a:ext cx="1278591" cy="1354837"/>
          </a:xfrm>
          <a:prstGeom prst="rect">
            <a:avLst/>
          </a:prstGeom>
        </p:spPr>
      </p:pic>
      <p:pic>
        <p:nvPicPr>
          <p:cNvPr id="13" name="Picture 12">
            <a:extLst>
              <a:ext uri="{FF2B5EF4-FFF2-40B4-BE49-F238E27FC236}">
                <a16:creationId xmlns:a16="http://schemas.microsoft.com/office/drawing/2014/main" id="{8122DE78-27AE-4612-A6DB-71AE5A8B12F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82137" y="5123655"/>
            <a:ext cx="1183621" cy="1183621"/>
          </a:xfrm>
          <a:prstGeom prst="rect">
            <a:avLst/>
          </a:prstGeom>
        </p:spPr>
      </p:pic>
      <p:pic>
        <p:nvPicPr>
          <p:cNvPr id="17" name="Picture 16">
            <a:extLst>
              <a:ext uri="{FF2B5EF4-FFF2-40B4-BE49-F238E27FC236}">
                <a16:creationId xmlns:a16="http://schemas.microsoft.com/office/drawing/2014/main" id="{8A719226-C199-4F41-A29F-674B1B49C8A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65354" y="5260478"/>
            <a:ext cx="1183621" cy="976487"/>
          </a:xfrm>
          <a:prstGeom prst="rect">
            <a:avLst/>
          </a:prstGeom>
        </p:spPr>
      </p:pic>
    </p:spTree>
    <p:extLst>
      <p:ext uri="{BB962C8B-B14F-4D97-AF65-F5344CB8AC3E}">
        <p14:creationId xmlns:p14="http://schemas.microsoft.com/office/powerpoint/2010/main" val="440980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ircle(in)">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down)">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wipe(down)">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wipe(down)">
                                      <p:cBhvr>
                                        <p:cTn id="22" dur="500"/>
                                        <p:tgtEl>
                                          <p:spTgt spid="1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wipe(down)">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6" presetClass="entr" presetSubtype="16" fill="hold" grpId="0"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circle(in)">
                                      <p:cBhvr>
                                        <p:cTn id="32" dur="2000"/>
                                        <p:tgtEl>
                                          <p:spTgt spid="7"/>
                                        </p:tgtEl>
                                      </p:cBhvr>
                                    </p:animEffect>
                                  </p:childTnLst>
                                </p:cTn>
                              </p:par>
                            </p:childTnLst>
                          </p:cTn>
                        </p:par>
                      </p:childTnLst>
                    </p:cTn>
                  </p:par>
                  <p:par>
                    <p:cTn id="33" fill="hold">
                      <p:stCondLst>
                        <p:cond delay="indefinite"/>
                      </p:stCondLst>
                      <p:childTnLst>
                        <p:par>
                          <p:cTn id="34" fill="hold">
                            <p:stCondLst>
                              <p:cond delay="0"/>
                            </p:stCondLst>
                            <p:childTnLst>
                              <p:par>
                                <p:cTn id="35" presetID="6" presetClass="entr" presetSubtype="16" fill="hold" grpId="0" nodeType="click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circle(in)">
                                      <p:cBhvr>
                                        <p:cTn id="37" dur="2000"/>
                                        <p:tgtEl>
                                          <p:spTgt spid="6"/>
                                        </p:tgtEl>
                                      </p:cBhvr>
                                    </p:animEffect>
                                  </p:childTnLst>
                                </p:cTn>
                              </p:par>
                            </p:childTnLst>
                          </p:cTn>
                        </p:par>
                      </p:childTnLst>
                    </p:cTn>
                  </p:par>
                  <p:par>
                    <p:cTn id="38" fill="hold">
                      <p:stCondLst>
                        <p:cond delay="indefinite"/>
                      </p:stCondLst>
                      <p:childTnLst>
                        <p:par>
                          <p:cTn id="39" fill="hold">
                            <p:stCondLst>
                              <p:cond delay="0"/>
                            </p:stCondLst>
                            <p:childTnLst>
                              <p:par>
                                <p:cTn id="40" presetID="6" presetClass="entr" presetSubtype="16" fill="hold" grpId="0" nodeType="clickEffect">
                                  <p:stCondLst>
                                    <p:cond delay="0"/>
                                  </p:stCondLst>
                                  <p:childTnLst>
                                    <p:set>
                                      <p:cBhvr>
                                        <p:cTn id="41" dur="1" fill="hold">
                                          <p:stCondLst>
                                            <p:cond delay="0"/>
                                          </p:stCondLst>
                                        </p:cTn>
                                        <p:tgtEl>
                                          <p:spTgt spid="9"/>
                                        </p:tgtEl>
                                        <p:attrNameLst>
                                          <p:attrName>style.visibility</p:attrName>
                                        </p:attrNameLst>
                                      </p:cBhvr>
                                      <p:to>
                                        <p:strVal val="visible"/>
                                      </p:to>
                                    </p:set>
                                    <p:animEffect transition="in" filter="circle(in)">
                                      <p:cBhvr>
                                        <p:cTn id="42" dur="2000"/>
                                        <p:tgtEl>
                                          <p:spTgt spid="9"/>
                                        </p:tgtEl>
                                      </p:cBhvr>
                                    </p:animEffect>
                                  </p:childTnLst>
                                </p:cTn>
                              </p:par>
                            </p:childTnLst>
                          </p:cTn>
                        </p:par>
                      </p:childTnLst>
                    </p:cTn>
                  </p:par>
                  <p:par>
                    <p:cTn id="43" fill="hold">
                      <p:stCondLst>
                        <p:cond delay="indefinite"/>
                      </p:stCondLst>
                      <p:childTnLst>
                        <p:par>
                          <p:cTn id="44" fill="hold">
                            <p:stCondLst>
                              <p:cond delay="0"/>
                            </p:stCondLst>
                            <p:childTnLst>
                              <p:par>
                                <p:cTn id="45" presetID="6" presetClass="entr" presetSubtype="16" fill="hold" grpId="0" nodeType="clickEffect">
                                  <p:stCondLst>
                                    <p:cond delay="0"/>
                                  </p:stCondLst>
                                  <p:childTnLst>
                                    <p:set>
                                      <p:cBhvr>
                                        <p:cTn id="46" dur="1" fill="hold">
                                          <p:stCondLst>
                                            <p:cond delay="0"/>
                                          </p:stCondLst>
                                        </p:cTn>
                                        <p:tgtEl>
                                          <p:spTgt spid="18"/>
                                        </p:tgtEl>
                                        <p:attrNameLst>
                                          <p:attrName>style.visibility</p:attrName>
                                        </p:attrNameLst>
                                      </p:cBhvr>
                                      <p:to>
                                        <p:strVal val="visible"/>
                                      </p:to>
                                    </p:set>
                                    <p:animEffect transition="in" filter="circle(in)">
                                      <p:cBhvr>
                                        <p:cTn id="47" dur="2000"/>
                                        <p:tgtEl>
                                          <p:spTgt spid="18"/>
                                        </p:tgtEl>
                                      </p:cBhvr>
                                    </p:animEffect>
                                  </p:childTnLst>
                                </p:cTn>
                              </p:par>
                            </p:childTnLst>
                          </p:cTn>
                        </p:par>
                      </p:childTnLst>
                    </p:cTn>
                  </p:par>
                  <p:par>
                    <p:cTn id="48" fill="hold">
                      <p:stCondLst>
                        <p:cond delay="indefinite"/>
                      </p:stCondLst>
                      <p:childTnLst>
                        <p:par>
                          <p:cTn id="49" fill="hold">
                            <p:stCondLst>
                              <p:cond delay="0"/>
                            </p:stCondLst>
                            <p:childTnLst>
                              <p:par>
                                <p:cTn id="50" presetID="6" presetClass="entr" presetSubtype="16" fill="hold" nodeType="clickEffect">
                                  <p:stCondLst>
                                    <p:cond delay="0"/>
                                  </p:stCondLst>
                                  <p:childTnLst>
                                    <p:set>
                                      <p:cBhvr>
                                        <p:cTn id="51" dur="1" fill="hold">
                                          <p:stCondLst>
                                            <p:cond delay="0"/>
                                          </p:stCondLst>
                                        </p:cTn>
                                        <p:tgtEl>
                                          <p:spTgt spid="3"/>
                                        </p:tgtEl>
                                        <p:attrNameLst>
                                          <p:attrName>style.visibility</p:attrName>
                                        </p:attrNameLst>
                                      </p:cBhvr>
                                      <p:to>
                                        <p:strVal val="visible"/>
                                      </p:to>
                                    </p:set>
                                    <p:animEffect transition="in" filter="circle(in)">
                                      <p:cBhvr>
                                        <p:cTn id="52" dur="2000"/>
                                        <p:tgtEl>
                                          <p:spTgt spid="3"/>
                                        </p:tgtEl>
                                      </p:cBhvr>
                                    </p:animEffect>
                                  </p:childTnLst>
                                </p:cTn>
                              </p:par>
                            </p:childTnLst>
                          </p:cTn>
                        </p:par>
                      </p:childTnLst>
                    </p:cTn>
                  </p:par>
                  <p:par>
                    <p:cTn id="53" fill="hold">
                      <p:stCondLst>
                        <p:cond delay="indefinite"/>
                      </p:stCondLst>
                      <p:childTnLst>
                        <p:par>
                          <p:cTn id="54" fill="hold">
                            <p:stCondLst>
                              <p:cond delay="0"/>
                            </p:stCondLst>
                            <p:childTnLst>
                              <p:par>
                                <p:cTn id="55" presetID="6" presetClass="entr" presetSubtype="16" fill="hold" grpId="0" nodeType="clickEffect">
                                  <p:stCondLst>
                                    <p:cond delay="0"/>
                                  </p:stCondLst>
                                  <p:childTnLst>
                                    <p:set>
                                      <p:cBhvr>
                                        <p:cTn id="56" dur="1" fill="hold">
                                          <p:stCondLst>
                                            <p:cond delay="0"/>
                                          </p:stCondLst>
                                        </p:cTn>
                                        <p:tgtEl>
                                          <p:spTgt spid="21"/>
                                        </p:tgtEl>
                                        <p:attrNameLst>
                                          <p:attrName>style.visibility</p:attrName>
                                        </p:attrNameLst>
                                      </p:cBhvr>
                                      <p:to>
                                        <p:strVal val="visible"/>
                                      </p:to>
                                    </p:set>
                                    <p:animEffect transition="in" filter="circle(in)">
                                      <p:cBhvr>
                                        <p:cTn id="57" dur="2000"/>
                                        <p:tgtEl>
                                          <p:spTgt spid="21"/>
                                        </p:tgtEl>
                                      </p:cBhvr>
                                    </p:animEffect>
                                  </p:childTnLst>
                                </p:cTn>
                              </p:par>
                            </p:childTnLst>
                          </p:cTn>
                        </p:par>
                      </p:childTnLst>
                    </p:cTn>
                  </p:par>
                  <p:par>
                    <p:cTn id="58" fill="hold">
                      <p:stCondLst>
                        <p:cond delay="indefinite"/>
                      </p:stCondLst>
                      <p:childTnLst>
                        <p:par>
                          <p:cTn id="59" fill="hold">
                            <p:stCondLst>
                              <p:cond delay="0"/>
                            </p:stCondLst>
                            <p:childTnLst>
                              <p:par>
                                <p:cTn id="60" presetID="6" presetClass="entr" presetSubtype="16" fill="hold" nodeType="clickEffect">
                                  <p:stCondLst>
                                    <p:cond delay="0"/>
                                  </p:stCondLst>
                                  <p:childTnLst>
                                    <p:set>
                                      <p:cBhvr>
                                        <p:cTn id="61" dur="1" fill="hold">
                                          <p:stCondLst>
                                            <p:cond delay="0"/>
                                          </p:stCondLst>
                                        </p:cTn>
                                        <p:tgtEl>
                                          <p:spTgt spid="11"/>
                                        </p:tgtEl>
                                        <p:attrNameLst>
                                          <p:attrName>style.visibility</p:attrName>
                                        </p:attrNameLst>
                                      </p:cBhvr>
                                      <p:to>
                                        <p:strVal val="visible"/>
                                      </p:to>
                                    </p:set>
                                    <p:animEffect transition="in" filter="circle(in)">
                                      <p:cBhvr>
                                        <p:cTn id="62" dur="2000"/>
                                        <p:tgtEl>
                                          <p:spTgt spid="11"/>
                                        </p:tgtEl>
                                      </p:cBhvr>
                                    </p:animEffect>
                                  </p:childTnLst>
                                </p:cTn>
                              </p:par>
                            </p:childTnLst>
                          </p:cTn>
                        </p:par>
                      </p:childTnLst>
                    </p:cTn>
                  </p:par>
                  <p:par>
                    <p:cTn id="63" fill="hold">
                      <p:stCondLst>
                        <p:cond delay="indefinite"/>
                      </p:stCondLst>
                      <p:childTnLst>
                        <p:par>
                          <p:cTn id="64" fill="hold">
                            <p:stCondLst>
                              <p:cond delay="0"/>
                            </p:stCondLst>
                            <p:childTnLst>
                              <p:par>
                                <p:cTn id="65" presetID="6" presetClass="entr" presetSubtype="16" fill="hold" grpId="0" nodeType="clickEffect">
                                  <p:stCondLst>
                                    <p:cond delay="0"/>
                                  </p:stCondLst>
                                  <p:childTnLst>
                                    <p:set>
                                      <p:cBhvr>
                                        <p:cTn id="66" dur="1" fill="hold">
                                          <p:stCondLst>
                                            <p:cond delay="0"/>
                                          </p:stCondLst>
                                        </p:cTn>
                                        <p:tgtEl>
                                          <p:spTgt spid="20"/>
                                        </p:tgtEl>
                                        <p:attrNameLst>
                                          <p:attrName>style.visibility</p:attrName>
                                        </p:attrNameLst>
                                      </p:cBhvr>
                                      <p:to>
                                        <p:strVal val="visible"/>
                                      </p:to>
                                    </p:set>
                                    <p:animEffect transition="in" filter="circle(in)">
                                      <p:cBhvr>
                                        <p:cTn id="67" dur="2000"/>
                                        <p:tgtEl>
                                          <p:spTgt spid="20"/>
                                        </p:tgtEl>
                                      </p:cBhvr>
                                    </p:animEffect>
                                  </p:childTnLst>
                                </p:cTn>
                              </p:par>
                            </p:childTnLst>
                          </p:cTn>
                        </p:par>
                      </p:childTnLst>
                    </p:cTn>
                  </p:par>
                  <p:par>
                    <p:cTn id="68" fill="hold">
                      <p:stCondLst>
                        <p:cond delay="indefinite"/>
                      </p:stCondLst>
                      <p:childTnLst>
                        <p:par>
                          <p:cTn id="69" fill="hold">
                            <p:stCondLst>
                              <p:cond delay="0"/>
                            </p:stCondLst>
                            <p:childTnLst>
                              <p:par>
                                <p:cTn id="70" presetID="6" presetClass="entr" presetSubtype="16" fill="hold" nodeType="clickEffect">
                                  <p:stCondLst>
                                    <p:cond delay="0"/>
                                  </p:stCondLst>
                                  <p:childTnLst>
                                    <p:set>
                                      <p:cBhvr>
                                        <p:cTn id="71" dur="1" fill="hold">
                                          <p:stCondLst>
                                            <p:cond delay="0"/>
                                          </p:stCondLst>
                                        </p:cTn>
                                        <p:tgtEl>
                                          <p:spTgt spid="13"/>
                                        </p:tgtEl>
                                        <p:attrNameLst>
                                          <p:attrName>style.visibility</p:attrName>
                                        </p:attrNameLst>
                                      </p:cBhvr>
                                      <p:to>
                                        <p:strVal val="visible"/>
                                      </p:to>
                                    </p:set>
                                    <p:animEffect transition="in" filter="circle(in)">
                                      <p:cBhvr>
                                        <p:cTn id="72" dur="2000"/>
                                        <p:tgtEl>
                                          <p:spTgt spid="13"/>
                                        </p:tgtEl>
                                      </p:cBhvr>
                                    </p:animEffect>
                                  </p:childTnLst>
                                </p:cTn>
                              </p:par>
                            </p:childTnLst>
                          </p:cTn>
                        </p:par>
                      </p:childTnLst>
                    </p:cTn>
                  </p:par>
                  <p:par>
                    <p:cTn id="73" fill="hold">
                      <p:stCondLst>
                        <p:cond delay="indefinite"/>
                      </p:stCondLst>
                      <p:childTnLst>
                        <p:par>
                          <p:cTn id="74" fill="hold">
                            <p:stCondLst>
                              <p:cond delay="0"/>
                            </p:stCondLst>
                            <p:childTnLst>
                              <p:par>
                                <p:cTn id="75" presetID="6" presetClass="entr" presetSubtype="16" fill="hold" grpId="0" nodeType="clickEffect">
                                  <p:stCondLst>
                                    <p:cond delay="0"/>
                                  </p:stCondLst>
                                  <p:childTnLst>
                                    <p:set>
                                      <p:cBhvr>
                                        <p:cTn id="76" dur="1" fill="hold">
                                          <p:stCondLst>
                                            <p:cond delay="0"/>
                                          </p:stCondLst>
                                        </p:cTn>
                                        <p:tgtEl>
                                          <p:spTgt spid="19"/>
                                        </p:tgtEl>
                                        <p:attrNameLst>
                                          <p:attrName>style.visibility</p:attrName>
                                        </p:attrNameLst>
                                      </p:cBhvr>
                                      <p:to>
                                        <p:strVal val="visible"/>
                                      </p:to>
                                    </p:set>
                                    <p:animEffect transition="in" filter="circle(in)">
                                      <p:cBhvr>
                                        <p:cTn id="77" dur="2000"/>
                                        <p:tgtEl>
                                          <p:spTgt spid="19"/>
                                        </p:tgtEl>
                                      </p:cBhvr>
                                    </p:animEffect>
                                  </p:childTnLst>
                                </p:cTn>
                              </p:par>
                            </p:childTnLst>
                          </p:cTn>
                        </p:par>
                      </p:childTnLst>
                    </p:cTn>
                  </p:par>
                  <p:par>
                    <p:cTn id="78" fill="hold">
                      <p:stCondLst>
                        <p:cond delay="indefinite"/>
                      </p:stCondLst>
                      <p:childTnLst>
                        <p:par>
                          <p:cTn id="79" fill="hold">
                            <p:stCondLst>
                              <p:cond delay="0"/>
                            </p:stCondLst>
                            <p:childTnLst>
                              <p:par>
                                <p:cTn id="80" presetID="6" presetClass="entr" presetSubtype="16" fill="hold" nodeType="clickEffect">
                                  <p:stCondLst>
                                    <p:cond delay="0"/>
                                  </p:stCondLst>
                                  <p:childTnLst>
                                    <p:set>
                                      <p:cBhvr>
                                        <p:cTn id="81" dur="1" fill="hold">
                                          <p:stCondLst>
                                            <p:cond delay="0"/>
                                          </p:stCondLst>
                                        </p:cTn>
                                        <p:tgtEl>
                                          <p:spTgt spid="17"/>
                                        </p:tgtEl>
                                        <p:attrNameLst>
                                          <p:attrName>style.visibility</p:attrName>
                                        </p:attrNameLst>
                                      </p:cBhvr>
                                      <p:to>
                                        <p:strVal val="visible"/>
                                      </p:to>
                                    </p:set>
                                    <p:animEffect transition="in" filter="circle(in)">
                                      <p:cBhvr>
                                        <p:cTn id="82" dur="2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8" grpId="0" animBg="1"/>
      <p:bldP spid="19" grpId="0" animBg="1"/>
      <p:bldP spid="20" grpId="0" animBg="1"/>
      <p:bldP spid="21"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FC7BB2-FA8B-4ADE-A102-DA827F8E3877}"/>
              </a:ext>
            </a:extLst>
          </p:cNvPr>
          <p:cNvSpPr>
            <a:spLocks noGrp="1"/>
          </p:cNvSpPr>
          <p:nvPr>
            <p:ph type="title"/>
          </p:nvPr>
        </p:nvSpPr>
        <p:spPr/>
        <p:txBody>
          <a:bodyPr/>
          <a:lstStyle/>
          <a:p>
            <a:pPr algn="ctr"/>
            <a:r>
              <a:rPr lang="ar-PS" dirty="0"/>
              <a:t>صف </a:t>
            </a:r>
            <a:r>
              <a:rPr lang="ar-PS" dirty="0">
                <a:latin typeface="Arial" panose="020B0604020202020204" pitchFamily="34" charset="0"/>
                <a:cs typeface="Arial" panose="020B0604020202020204" pitchFamily="34" charset="0"/>
              </a:rPr>
              <a:t>القشريات</a:t>
            </a:r>
            <a:endParaRPr lang="en-US" dirty="0">
              <a:latin typeface="Arial" panose="020B0604020202020204" pitchFamily="34" charset="0"/>
              <a:cs typeface="Arial" panose="020B0604020202020204" pitchFamily="34" charset="0"/>
            </a:endParaRPr>
          </a:p>
        </p:txBody>
      </p:sp>
      <p:pic>
        <p:nvPicPr>
          <p:cNvPr id="5" name="Content Placeholder 4">
            <a:extLst>
              <a:ext uri="{FF2B5EF4-FFF2-40B4-BE49-F238E27FC236}">
                <a16:creationId xmlns:a16="http://schemas.microsoft.com/office/drawing/2014/main" id="{52D623D1-0468-41D1-821E-A689E934F66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662627" y="3167063"/>
            <a:ext cx="2466975" cy="1847850"/>
          </a:xfrm>
        </p:spPr>
      </p:pic>
      <p:pic>
        <p:nvPicPr>
          <p:cNvPr id="13" name="Picture 12">
            <a:extLst>
              <a:ext uri="{FF2B5EF4-FFF2-40B4-BE49-F238E27FC236}">
                <a16:creationId xmlns:a16="http://schemas.microsoft.com/office/drawing/2014/main" id="{C0B2FF0F-22BC-4840-8DEC-27FC586C45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17771" y="1657304"/>
            <a:ext cx="3105150" cy="1476375"/>
          </a:xfrm>
          <a:prstGeom prst="rect">
            <a:avLst/>
          </a:prstGeom>
        </p:spPr>
      </p:pic>
      <p:pic>
        <p:nvPicPr>
          <p:cNvPr id="15" name="Picture 14">
            <a:extLst>
              <a:ext uri="{FF2B5EF4-FFF2-40B4-BE49-F238E27FC236}">
                <a16:creationId xmlns:a16="http://schemas.microsoft.com/office/drawing/2014/main" id="{6E76770D-1646-4CCF-975D-7FB3F9A1924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26253" y="1471567"/>
            <a:ext cx="2466975" cy="1847850"/>
          </a:xfrm>
          <a:prstGeom prst="rect">
            <a:avLst/>
          </a:prstGeom>
        </p:spPr>
      </p:pic>
      <p:pic>
        <p:nvPicPr>
          <p:cNvPr id="17" name="Picture 16">
            <a:extLst>
              <a:ext uri="{FF2B5EF4-FFF2-40B4-BE49-F238E27FC236}">
                <a16:creationId xmlns:a16="http://schemas.microsoft.com/office/drawing/2014/main" id="{A5055DF6-1550-4DCF-93A9-AF8F7496550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57617" y="5111563"/>
            <a:ext cx="2819400" cy="1619250"/>
          </a:xfrm>
          <a:prstGeom prst="rect">
            <a:avLst/>
          </a:prstGeom>
        </p:spPr>
      </p:pic>
      <p:pic>
        <p:nvPicPr>
          <p:cNvPr id="19" name="Picture 18">
            <a:extLst>
              <a:ext uri="{FF2B5EF4-FFF2-40B4-BE49-F238E27FC236}">
                <a16:creationId xmlns:a16="http://schemas.microsoft.com/office/drawing/2014/main" id="{277DC220-E679-49D9-8C7E-7A9A2EC906F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72842" y="5254438"/>
            <a:ext cx="3105150" cy="1476375"/>
          </a:xfrm>
          <a:prstGeom prst="rect">
            <a:avLst/>
          </a:prstGeom>
        </p:spPr>
      </p:pic>
    </p:spTree>
    <p:extLst>
      <p:ext uri="{BB962C8B-B14F-4D97-AF65-F5344CB8AC3E}">
        <p14:creationId xmlns:p14="http://schemas.microsoft.com/office/powerpoint/2010/main" val="1276671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circle(in)">
                                      <p:cBhvr>
                                        <p:cTn id="12" dur="20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circle(in)">
                                      <p:cBhvr>
                                        <p:cTn id="17" dur="20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circle(in)">
                                      <p:cBhvr>
                                        <p:cTn id="22" dur="20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6" presetClass="entr" presetSubtype="16" fill="hold" nodeType="click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circle(in)">
                                      <p:cBhvr>
                                        <p:cTn id="27" dur="2000"/>
                                        <p:tgtEl>
                                          <p:spTgt spid="19"/>
                                        </p:tgtEl>
                                      </p:cBhvr>
                                    </p:animEffect>
                                  </p:childTnLst>
                                </p:cTn>
                              </p:par>
                            </p:childTnLst>
                          </p:cTn>
                        </p:par>
                      </p:childTnLst>
                    </p:cTn>
                  </p:par>
                  <p:par>
                    <p:cTn id="28" fill="hold">
                      <p:stCondLst>
                        <p:cond delay="indefinite"/>
                      </p:stCondLst>
                      <p:childTnLst>
                        <p:par>
                          <p:cTn id="29" fill="hold">
                            <p:stCondLst>
                              <p:cond delay="0"/>
                            </p:stCondLst>
                            <p:childTnLst>
                              <p:par>
                                <p:cTn id="30" presetID="6" presetClass="entr" presetSubtype="16" fill="hold" nodeType="click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circle(in)">
                                      <p:cBhvr>
                                        <p:cTn id="32" dur="2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57E71-2C04-47AE-A13A-E89A41289AFD}"/>
              </a:ext>
            </a:extLst>
          </p:cNvPr>
          <p:cNvSpPr>
            <a:spLocks noGrp="1"/>
          </p:cNvSpPr>
          <p:nvPr>
            <p:ph type="title"/>
          </p:nvPr>
        </p:nvSpPr>
        <p:spPr>
          <a:xfrm>
            <a:off x="568960" y="609600"/>
            <a:ext cx="8705042" cy="843280"/>
          </a:xfrm>
        </p:spPr>
        <p:txBody>
          <a:bodyPr/>
          <a:lstStyle/>
          <a:p>
            <a:pPr algn="ctr"/>
            <a:r>
              <a:rPr lang="ar-SA" dirty="0">
                <a:latin typeface="Arial" panose="020B0604020202020204" pitchFamily="34" charset="0"/>
                <a:cs typeface="Arial" panose="020B0604020202020204" pitchFamily="34" charset="0"/>
              </a:rPr>
              <a:t>صف</a:t>
            </a:r>
            <a:r>
              <a:rPr lang="ar-SA" dirty="0"/>
              <a:t> </a:t>
            </a:r>
            <a:r>
              <a:rPr lang="ar-SA" dirty="0">
                <a:latin typeface="Arial" panose="020B0604020202020204" pitchFamily="34" charset="0"/>
                <a:cs typeface="Arial" panose="020B0604020202020204" pitchFamily="34" charset="0"/>
              </a:rPr>
              <a:t>القشريات</a:t>
            </a:r>
            <a:endParaRPr lang="en-US"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12C1168B-CFC5-40E5-AF1F-CD32E27A135E}"/>
              </a:ext>
            </a:extLst>
          </p:cNvPr>
          <p:cNvSpPr>
            <a:spLocks noGrp="1"/>
          </p:cNvSpPr>
          <p:nvPr>
            <p:ph idx="1"/>
          </p:nvPr>
        </p:nvSpPr>
        <p:spPr>
          <a:xfrm>
            <a:off x="677334" y="1452881"/>
            <a:ext cx="9066106" cy="5120640"/>
          </a:xfrm>
        </p:spPr>
        <p:txBody>
          <a:bodyPr>
            <a:noAutofit/>
          </a:bodyPr>
          <a:lstStyle/>
          <a:p>
            <a:pPr marL="0" indent="0" algn="r">
              <a:buNone/>
            </a:pPr>
            <a:r>
              <a:rPr lang="ar-SA" sz="2400" dirty="0">
                <a:latin typeface="Arial" panose="020B0604020202020204" pitchFamily="34" charset="0"/>
                <a:cs typeface="Arial" panose="020B0604020202020204" pitchFamily="34" charset="0"/>
              </a:rPr>
              <a:t>** تضم حوالي 40 الف نوع مثل جمبري وجراد البحر</a:t>
            </a:r>
          </a:p>
          <a:p>
            <a:pPr marL="0" indent="0" algn="r">
              <a:buNone/>
            </a:pPr>
            <a:r>
              <a:rPr lang="ar-SA" sz="2400" dirty="0">
                <a:latin typeface="Arial" panose="020B0604020202020204" pitchFamily="34" charset="0"/>
                <a:cs typeface="Arial" panose="020B0604020202020204" pitchFamily="34" charset="0"/>
              </a:rPr>
              <a:t>** معظمها حيوانات مائية اجسامها مغطى بقشور صلبة وبعضها يعيش على اليابسة مثل قمل الخشب</a:t>
            </a:r>
          </a:p>
          <a:p>
            <a:pPr marL="0" indent="0" algn="r">
              <a:buNone/>
            </a:pPr>
            <a:r>
              <a:rPr lang="ar-SA" sz="2400" dirty="0">
                <a:latin typeface="Arial" panose="020B0604020202020204" pitchFamily="34" charset="0"/>
                <a:cs typeface="Arial" panose="020B0604020202020204" pitchFamily="34" charset="0"/>
              </a:rPr>
              <a:t>**سبب التسمية بهدا الاسم : لان اجسامها مغطاة بقشرة سميكة تحتوي على كربونات الكاليسوم ويختلف سمكها بين نوع واخر</a:t>
            </a:r>
          </a:p>
          <a:p>
            <a:pPr marL="0" indent="0" algn="r">
              <a:buNone/>
            </a:pPr>
            <a:r>
              <a:rPr lang="ar-SA" sz="2400" dirty="0">
                <a:latin typeface="Arial" panose="020B0604020202020204" pitchFamily="34" charset="0"/>
                <a:cs typeface="Arial" panose="020B0604020202020204" pitchFamily="34" charset="0"/>
              </a:rPr>
              <a:t>** الازواج المفصلية :           5 ازواج ارجل مفصلية : تستخدم للحركة </a:t>
            </a:r>
          </a:p>
          <a:p>
            <a:pPr marL="0" indent="0" algn="r">
              <a:buNone/>
            </a:pPr>
            <a:r>
              <a:rPr lang="ar-SA" sz="2400" dirty="0">
                <a:latin typeface="Arial" panose="020B0604020202020204" pitchFamily="34" charset="0"/>
                <a:cs typeface="Arial" panose="020B0604020202020204" pitchFamily="34" charset="0"/>
              </a:rPr>
              <a:t>                                2 زوج  من قرون الاستشعار</a:t>
            </a:r>
          </a:p>
          <a:p>
            <a:pPr marL="0" indent="0" algn="r">
              <a:buNone/>
            </a:pPr>
            <a:r>
              <a:rPr lang="ar-SA" sz="2400" dirty="0">
                <a:latin typeface="Arial" panose="020B0604020202020204" pitchFamily="34" charset="0"/>
                <a:cs typeface="Arial" panose="020B0604020202020204" pitchFamily="34" charset="0"/>
              </a:rPr>
              <a:t>                                 زوج من العيون المركبة </a:t>
            </a:r>
          </a:p>
          <a:p>
            <a:pPr marL="0" indent="0" algn="r">
              <a:buNone/>
            </a:pPr>
            <a:r>
              <a:rPr lang="ar-SA" sz="2400" dirty="0">
                <a:latin typeface="Arial" panose="020B0604020202020204" pitchFamily="34" charset="0"/>
                <a:cs typeface="Arial" panose="020B0604020202020204" pitchFamily="34" charset="0"/>
              </a:rPr>
              <a:t>                                 زوج من الفكوك السفلية وزوح من الفكوك العلوية </a:t>
            </a:r>
          </a:p>
          <a:p>
            <a:pPr marL="0" indent="0" algn="r">
              <a:buNone/>
            </a:pPr>
            <a:r>
              <a:rPr lang="ar-SA" sz="2400" dirty="0">
                <a:latin typeface="Arial" panose="020B0604020202020204" pitchFamily="34" charset="0"/>
                <a:cs typeface="Arial" panose="020B0604020202020204" pitchFamily="34" charset="0"/>
              </a:rPr>
              <a:t>** تقسيم الجسم: راس-صدر، بطن   </a:t>
            </a:r>
            <a:endParaRPr lang="en-US" sz="2400" dirty="0">
              <a:latin typeface="Arial" panose="020B0604020202020204" pitchFamily="34" charset="0"/>
              <a:cs typeface="Arial" panose="020B0604020202020204" pitchFamily="34" charset="0"/>
            </a:endParaRPr>
          </a:p>
        </p:txBody>
      </p:sp>
      <p:cxnSp>
        <p:nvCxnSpPr>
          <p:cNvPr id="5" name="Straight Arrow Connector 4">
            <a:extLst>
              <a:ext uri="{FF2B5EF4-FFF2-40B4-BE49-F238E27FC236}">
                <a16:creationId xmlns:a16="http://schemas.microsoft.com/office/drawing/2014/main" id="{B0C2A5AE-B464-40A3-A01F-51BC8183AFE6}"/>
              </a:ext>
            </a:extLst>
          </p:cNvPr>
          <p:cNvCxnSpPr/>
          <p:nvPr/>
        </p:nvCxnSpPr>
        <p:spPr>
          <a:xfrm flipH="1">
            <a:off x="6877422" y="3952240"/>
            <a:ext cx="62753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C16855C8-5F8D-410D-8ED4-85033217BB9F}"/>
              </a:ext>
            </a:extLst>
          </p:cNvPr>
          <p:cNvCxnSpPr>
            <a:cxnSpLocks/>
          </p:cNvCxnSpPr>
          <p:nvPr/>
        </p:nvCxnSpPr>
        <p:spPr>
          <a:xfrm flipH="1">
            <a:off x="7087793" y="4962861"/>
            <a:ext cx="41715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3F79A145-6F2D-41D3-84C3-998B20CDF75B}"/>
              </a:ext>
            </a:extLst>
          </p:cNvPr>
          <p:cNvCxnSpPr>
            <a:cxnSpLocks/>
          </p:cNvCxnSpPr>
          <p:nvPr/>
        </p:nvCxnSpPr>
        <p:spPr>
          <a:xfrm flipH="1">
            <a:off x="7011892" y="5476240"/>
            <a:ext cx="49306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AD91A744-6F19-4AF5-A985-6EC5E363366B}"/>
              </a:ext>
            </a:extLst>
          </p:cNvPr>
          <p:cNvCxnSpPr>
            <a:cxnSpLocks/>
          </p:cNvCxnSpPr>
          <p:nvPr/>
        </p:nvCxnSpPr>
        <p:spPr>
          <a:xfrm flipH="1">
            <a:off x="7077633" y="4425576"/>
            <a:ext cx="42731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45EADC9-67CC-4AB6-B4E6-49740EA73D5A}"/>
              </a:ext>
            </a:extLst>
          </p:cNvPr>
          <p:cNvCxnSpPr>
            <a:cxnSpLocks/>
          </p:cNvCxnSpPr>
          <p:nvPr/>
        </p:nvCxnSpPr>
        <p:spPr>
          <a:xfrm>
            <a:off x="7504952" y="3952240"/>
            <a:ext cx="0" cy="152400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59532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 calcmode="lin" valueType="num">
                                      <p:cBhvr additive="base">
                                        <p:cTn id="12"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anim calcmode="lin" valueType="num">
                                      <p:cBhvr additive="base">
                                        <p:cTn id="18"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3">
                                            <p:txEl>
                                              <p:pRg st="2" end="2"/>
                                            </p:txEl>
                                          </p:spTgt>
                                        </p:tgtEl>
                                        <p:attrNameLst>
                                          <p:attrName>style.visibility</p:attrName>
                                        </p:attrNameLst>
                                      </p:cBhvr>
                                      <p:to>
                                        <p:strVal val="visible"/>
                                      </p:to>
                                    </p:set>
                                    <p:anim calcmode="lin" valueType="num">
                                      <p:cBhvr additive="base">
                                        <p:cTn id="24"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3">
                                            <p:txEl>
                                              <p:pRg st="3" end="3"/>
                                            </p:txEl>
                                          </p:spTgt>
                                        </p:tgtEl>
                                        <p:attrNameLst>
                                          <p:attrName>style.visibility</p:attrName>
                                        </p:attrNameLst>
                                      </p:cBhvr>
                                      <p:to>
                                        <p:strVal val="visible"/>
                                      </p:to>
                                    </p:set>
                                    <p:anim calcmode="lin" valueType="num">
                                      <p:cBhvr additive="base">
                                        <p:cTn id="30"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grpId="0" nodeType="clickEffect">
                                  <p:stCondLst>
                                    <p:cond delay="0"/>
                                  </p:stCondLst>
                                  <p:childTnLst>
                                    <p:set>
                                      <p:cBhvr>
                                        <p:cTn id="35" dur="1" fill="hold">
                                          <p:stCondLst>
                                            <p:cond delay="0"/>
                                          </p:stCondLst>
                                        </p:cTn>
                                        <p:tgtEl>
                                          <p:spTgt spid="3">
                                            <p:txEl>
                                              <p:pRg st="4" end="4"/>
                                            </p:txEl>
                                          </p:spTgt>
                                        </p:tgtEl>
                                        <p:attrNameLst>
                                          <p:attrName>style.visibility</p:attrName>
                                        </p:attrNameLst>
                                      </p:cBhvr>
                                      <p:to>
                                        <p:strVal val="visible"/>
                                      </p:to>
                                    </p:set>
                                    <p:anim calcmode="lin" valueType="num">
                                      <p:cBhvr additive="base">
                                        <p:cTn id="36"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7"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grpId="0"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 calcmode="lin" valueType="num">
                                      <p:cBhvr additive="base">
                                        <p:cTn id="42"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43"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 presetClass="entr" presetSubtype="4" fill="hold" grpId="0" nodeType="clickEffect">
                                  <p:stCondLst>
                                    <p:cond delay="0"/>
                                  </p:stCondLst>
                                  <p:childTnLst>
                                    <p:set>
                                      <p:cBhvr>
                                        <p:cTn id="47" dur="1" fill="hold">
                                          <p:stCondLst>
                                            <p:cond delay="0"/>
                                          </p:stCondLst>
                                        </p:cTn>
                                        <p:tgtEl>
                                          <p:spTgt spid="3">
                                            <p:txEl>
                                              <p:pRg st="6" end="6"/>
                                            </p:txEl>
                                          </p:spTgt>
                                        </p:tgtEl>
                                        <p:attrNameLst>
                                          <p:attrName>style.visibility</p:attrName>
                                        </p:attrNameLst>
                                      </p:cBhvr>
                                      <p:to>
                                        <p:strVal val="visible"/>
                                      </p:to>
                                    </p:set>
                                    <p:anim calcmode="lin" valueType="num">
                                      <p:cBhvr additive="base">
                                        <p:cTn id="48"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9"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2" presetClass="entr" presetSubtype="4" fill="hold" grpId="0" nodeType="clickEffect">
                                  <p:stCondLst>
                                    <p:cond delay="0"/>
                                  </p:stCondLst>
                                  <p:childTnLst>
                                    <p:set>
                                      <p:cBhvr>
                                        <p:cTn id="53" dur="1" fill="hold">
                                          <p:stCondLst>
                                            <p:cond delay="0"/>
                                          </p:stCondLst>
                                        </p:cTn>
                                        <p:tgtEl>
                                          <p:spTgt spid="3">
                                            <p:txEl>
                                              <p:pRg st="7" end="7"/>
                                            </p:txEl>
                                          </p:spTgt>
                                        </p:tgtEl>
                                        <p:attrNameLst>
                                          <p:attrName>style.visibility</p:attrName>
                                        </p:attrNameLst>
                                      </p:cBhvr>
                                      <p:to>
                                        <p:strVal val="visible"/>
                                      </p:to>
                                    </p:set>
                                    <p:anim calcmode="lin" valueType="num">
                                      <p:cBhvr additive="base">
                                        <p:cTn id="54"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5"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2691BD-E324-4361-999B-2267863EE932}"/>
              </a:ext>
            </a:extLst>
          </p:cNvPr>
          <p:cNvSpPr>
            <a:spLocks noGrp="1"/>
          </p:cNvSpPr>
          <p:nvPr>
            <p:ph type="title"/>
          </p:nvPr>
        </p:nvSpPr>
        <p:spPr/>
        <p:txBody>
          <a:bodyPr/>
          <a:lstStyle/>
          <a:p>
            <a:pPr algn="ctr"/>
            <a:r>
              <a:rPr lang="ar-PS" dirty="0">
                <a:latin typeface="Arial" panose="020B0604020202020204" pitchFamily="34" charset="0"/>
                <a:cs typeface="Arial" panose="020B0604020202020204" pitchFamily="34" charset="0"/>
              </a:rPr>
              <a:t>صف العنكبيات</a:t>
            </a:r>
            <a:endParaRPr lang="en-US" dirty="0">
              <a:latin typeface="Arial" panose="020B0604020202020204" pitchFamily="34" charset="0"/>
              <a:cs typeface="Arial" panose="020B0604020202020204" pitchFamily="34" charset="0"/>
            </a:endParaRPr>
          </a:p>
        </p:txBody>
      </p:sp>
      <p:pic>
        <p:nvPicPr>
          <p:cNvPr id="5" name="Content Placeholder 4">
            <a:extLst>
              <a:ext uri="{FF2B5EF4-FFF2-40B4-BE49-F238E27FC236}">
                <a16:creationId xmlns:a16="http://schemas.microsoft.com/office/drawing/2014/main" id="{327975C7-8904-40CB-B8F6-EB3C95C584F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975668" y="2828449"/>
            <a:ext cx="2076450" cy="2200275"/>
          </a:xfrm>
        </p:spPr>
      </p:pic>
      <p:pic>
        <p:nvPicPr>
          <p:cNvPr id="7" name="Picture 6">
            <a:extLst>
              <a:ext uri="{FF2B5EF4-FFF2-40B4-BE49-F238E27FC236}">
                <a16:creationId xmlns:a16="http://schemas.microsoft.com/office/drawing/2014/main" id="{519C9BD7-719E-460B-B32B-B7A25C2162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2793" y="2628900"/>
            <a:ext cx="2867025" cy="1600200"/>
          </a:xfrm>
          <a:prstGeom prst="rect">
            <a:avLst/>
          </a:prstGeom>
        </p:spPr>
      </p:pic>
      <p:pic>
        <p:nvPicPr>
          <p:cNvPr id="9" name="Picture 8">
            <a:extLst>
              <a:ext uri="{FF2B5EF4-FFF2-40B4-BE49-F238E27FC236}">
                <a16:creationId xmlns:a16="http://schemas.microsoft.com/office/drawing/2014/main" id="{048AFB03-7361-4C50-9414-E277178B699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34400" y="2490787"/>
            <a:ext cx="2438400" cy="1876425"/>
          </a:xfrm>
          <a:prstGeom prst="rect">
            <a:avLst/>
          </a:prstGeom>
        </p:spPr>
      </p:pic>
    </p:spTree>
    <p:extLst>
      <p:ext uri="{BB962C8B-B14F-4D97-AF65-F5344CB8AC3E}">
        <p14:creationId xmlns:p14="http://schemas.microsoft.com/office/powerpoint/2010/main" val="3386924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circle(in)">
                                      <p:cBhvr>
                                        <p:cTn id="12" dur="20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circle(in)">
                                      <p:cBhvr>
                                        <p:cTn id="17" dur="20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circle(in)">
                                      <p:cBhvr>
                                        <p:cTn id="22"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8B44EC-63B3-43B0-B028-F91DB3515B8B}"/>
              </a:ext>
            </a:extLst>
          </p:cNvPr>
          <p:cNvSpPr>
            <a:spLocks noGrp="1"/>
          </p:cNvSpPr>
          <p:nvPr>
            <p:ph type="title"/>
          </p:nvPr>
        </p:nvSpPr>
        <p:spPr/>
        <p:txBody>
          <a:bodyPr/>
          <a:lstStyle/>
          <a:p>
            <a:pPr algn="ctr"/>
            <a:r>
              <a:rPr lang="ar-PS" dirty="0"/>
              <a:t>صف العنكبيات</a:t>
            </a:r>
            <a:endParaRPr lang="en-US" dirty="0"/>
          </a:p>
        </p:txBody>
      </p:sp>
      <p:sp>
        <p:nvSpPr>
          <p:cNvPr id="3" name="Content Placeholder 2">
            <a:extLst>
              <a:ext uri="{FF2B5EF4-FFF2-40B4-BE49-F238E27FC236}">
                <a16:creationId xmlns:a16="http://schemas.microsoft.com/office/drawing/2014/main" id="{44158701-1EE5-4861-95E9-13E9CAF5CE93}"/>
              </a:ext>
            </a:extLst>
          </p:cNvPr>
          <p:cNvSpPr>
            <a:spLocks noGrp="1"/>
          </p:cNvSpPr>
          <p:nvPr>
            <p:ph idx="1"/>
          </p:nvPr>
        </p:nvSpPr>
        <p:spPr>
          <a:xfrm>
            <a:off x="838200" y="1326776"/>
            <a:ext cx="10515600" cy="4850187"/>
          </a:xfrm>
        </p:spPr>
        <p:txBody>
          <a:bodyPr>
            <a:normAutofit/>
          </a:bodyPr>
          <a:lstStyle/>
          <a:p>
            <a:pPr marL="0" indent="0" algn="r">
              <a:buNone/>
            </a:pPr>
            <a:r>
              <a:rPr lang="ar-SA" sz="2000" dirty="0">
                <a:latin typeface="Arial" panose="020B0604020202020204" pitchFamily="34" charset="0"/>
                <a:cs typeface="Arial" panose="020B0604020202020204" pitchFamily="34" charset="0"/>
              </a:rPr>
              <a:t>** </a:t>
            </a:r>
            <a:r>
              <a:rPr lang="ar-PS" sz="2000" dirty="0">
                <a:latin typeface="Arial" panose="020B0604020202020204" pitchFamily="34" charset="0"/>
                <a:cs typeface="Arial" panose="020B0604020202020204" pitchFamily="34" charset="0"/>
              </a:rPr>
              <a:t>تنتشر معظم افراد هذا الصف على اليابسة ويوجد </a:t>
            </a:r>
            <a:r>
              <a:rPr lang="ar-SA" sz="2000" dirty="0">
                <a:latin typeface="Arial" panose="020B0604020202020204" pitchFamily="34" charset="0"/>
                <a:cs typeface="Arial" panose="020B0604020202020204" pitchFamily="34" charset="0"/>
              </a:rPr>
              <a:t>ب</a:t>
            </a:r>
            <a:r>
              <a:rPr lang="ar-PS" sz="2000" dirty="0">
                <a:latin typeface="Arial" panose="020B0604020202020204" pitchFamily="34" charset="0"/>
                <a:cs typeface="Arial" panose="020B0604020202020204" pitchFamily="34" charset="0"/>
              </a:rPr>
              <a:t>عضها قي الماء </a:t>
            </a:r>
          </a:p>
          <a:p>
            <a:pPr marL="0" indent="0" algn="r">
              <a:buNone/>
            </a:pPr>
            <a:r>
              <a:rPr lang="ar-PS" sz="2000" dirty="0">
                <a:latin typeface="Arial" panose="020B0604020202020204" pitchFamily="34" charset="0"/>
                <a:cs typeface="Arial" panose="020B0604020202020204" pitchFamily="34" charset="0"/>
              </a:rPr>
              <a:t>  </a:t>
            </a:r>
            <a:r>
              <a:rPr lang="ar-SA" sz="2000" dirty="0">
                <a:latin typeface="Arial" panose="020B0604020202020204" pitchFamily="34" charset="0"/>
                <a:cs typeface="Arial" panose="020B0604020202020204" pitchFamily="34" charset="0"/>
              </a:rPr>
              <a:t>** </a:t>
            </a:r>
            <a:r>
              <a:rPr lang="ar-PS" sz="2000" dirty="0">
                <a:latin typeface="Arial" panose="020B0604020202020204" pitchFamily="34" charset="0"/>
                <a:cs typeface="Arial" panose="020B0604020202020204" pitchFamily="34" charset="0"/>
              </a:rPr>
              <a:t>قد </a:t>
            </a:r>
            <a:r>
              <a:rPr lang="ar-SA" sz="2000" dirty="0">
                <a:latin typeface="Arial" panose="020B0604020202020204" pitchFamily="34" charset="0"/>
                <a:cs typeface="Arial" panose="020B0604020202020204" pitchFamily="34" charset="0"/>
              </a:rPr>
              <a:t>ت</a:t>
            </a:r>
            <a:r>
              <a:rPr lang="ar-PS" sz="2000" dirty="0">
                <a:latin typeface="Arial" panose="020B0604020202020204" pitchFamily="34" charset="0"/>
                <a:cs typeface="Arial" panose="020B0604020202020204" pitchFamily="34" charset="0"/>
              </a:rPr>
              <a:t>كون سامة للانسان مثل العقرب وبعض العناكب  ، او تنقل الامراض للانسان من خلال امتصاصها للدم وبعضها تتطفل على احسام الكائمات الحية اوفيها مثل العث</a:t>
            </a:r>
            <a:endParaRPr lang="ar-SA" sz="2000" dirty="0">
              <a:latin typeface="Arial" panose="020B0604020202020204" pitchFamily="34" charset="0"/>
              <a:cs typeface="Arial" panose="020B0604020202020204" pitchFamily="34" charset="0"/>
            </a:endParaRPr>
          </a:p>
          <a:p>
            <a:pPr marL="0" indent="0" algn="r">
              <a:buNone/>
            </a:pPr>
            <a:r>
              <a:rPr lang="ar-SA" sz="2000" dirty="0">
                <a:latin typeface="Arial" panose="020B0604020202020204" pitchFamily="34" charset="0"/>
                <a:cs typeface="Arial" panose="020B0604020202020204" pitchFamily="34" charset="0"/>
              </a:rPr>
              <a:t>**تقسيم الجسم : راس – صدر، بطن </a:t>
            </a:r>
          </a:p>
          <a:p>
            <a:pPr marL="0" indent="0" algn="ctr">
              <a:buNone/>
            </a:pPr>
            <a:r>
              <a:rPr lang="ar-SA" sz="2000" dirty="0">
                <a:latin typeface="Arial" panose="020B0604020202020204" pitchFamily="34" charset="0"/>
                <a:cs typeface="Arial" panose="020B0604020202020204" pitchFamily="34" charset="0"/>
              </a:rPr>
              <a:t>** الزوائد : منطقة الراس- صدرية : 4 ازواج للمشي وفي بعض الاجناس 5 ازواج للمشي </a:t>
            </a:r>
          </a:p>
          <a:p>
            <a:pPr marL="0" indent="0" algn="ctr">
              <a:buNone/>
            </a:pPr>
            <a:r>
              <a:rPr lang="ar-SA" sz="2000" dirty="0">
                <a:latin typeface="Arial" panose="020B0604020202020204" pitchFamily="34" charset="0"/>
                <a:cs typeface="Arial" panose="020B0604020202020204" pitchFamily="34" charset="0"/>
              </a:rPr>
              <a:t>الزوج الاول تحور الى اجزاء فكية كلابات او انياب </a:t>
            </a:r>
          </a:p>
          <a:p>
            <a:pPr marL="0" indent="0" algn="ctr">
              <a:buNone/>
            </a:pPr>
            <a:r>
              <a:rPr lang="ar-SA" sz="2000" dirty="0">
                <a:latin typeface="Arial" panose="020B0604020202020204" pitchFamily="34" charset="0"/>
                <a:cs typeface="Arial" panose="020B0604020202020204" pitchFamily="34" charset="0"/>
              </a:rPr>
              <a:t>اهميتها : تمزيق الفريسة</a:t>
            </a:r>
          </a:p>
          <a:p>
            <a:pPr marL="0" indent="0" algn="ctr">
              <a:buNone/>
            </a:pPr>
            <a:r>
              <a:rPr lang="ar-SA" sz="2000" dirty="0">
                <a:latin typeface="Arial" panose="020B0604020202020204" pitchFamily="34" charset="0"/>
                <a:cs typeface="Arial" panose="020B0604020202020204" pitchFamily="34" charset="0"/>
              </a:rPr>
              <a:t>الزوج الثاني تحور الى لوامس قدمية تستخدم في الاحساس والامساك بالفريسة يكون على شكل كماشة كما في العقرب</a:t>
            </a:r>
          </a:p>
          <a:p>
            <a:pPr marL="0" indent="0" algn="ctr">
              <a:buNone/>
            </a:pPr>
            <a:r>
              <a:rPr lang="ar-SA" sz="2000" dirty="0">
                <a:latin typeface="Arial" panose="020B0604020202020204" pitchFamily="34" charset="0"/>
                <a:cs typeface="Arial" panose="020B0604020202020204" pitchFamily="34" charset="0"/>
              </a:rPr>
              <a:t>كلابات العنكبوت مزودة بغدد سمية لمهاجمة الفريسة التي تقوم بتقطيعها بوساطة الكلابات </a:t>
            </a:r>
          </a:p>
          <a:p>
            <a:pPr marL="0" indent="0" algn="r">
              <a:buNone/>
            </a:pPr>
            <a:r>
              <a:rPr lang="ar-SA" sz="2000" dirty="0">
                <a:latin typeface="Arial" panose="020B0604020202020204" pitchFamily="34" charset="0"/>
                <a:cs typeface="Arial" panose="020B0604020202020204" pitchFamily="34" charset="0"/>
              </a:rPr>
              <a:t>** الاعين : بسيطة       قرون الاستشعار : يخلو منها </a:t>
            </a:r>
          </a:p>
          <a:p>
            <a:pPr marL="0" indent="0" algn="r">
              <a:buNone/>
            </a:pPr>
            <a:r>
              <a:rPr lang="ar-SA" sz="2000" dirty="0">
                <a:latin typeface="Arial" panose="020B0604020202020204" pitchFamily="34" charset="0"/>
                <a:cs typeface="Arial" panose="020B0604020202020204" pitchFamily="34" charset="0"/>
              </a:rPr>
              <a:t>** العناكب مفترسة لكثير من الحشرات  الضارة لانسان والزراعه وبذلك تشكل مكافحة حيوية للحشرات</a:t>
            </a:r>
          </a:p>
          <a:p>
            <a:pPr marL="0" indent="0" algn="r">
              <a:buNone/>
            </a:pPr>
            <a:endParaRPr lang="ar-SA" dirty="0"/>
          </a:p>
        </p:txBody>
      </p:sp>
    </p:spTree>
    <p:extLst>
      <p:ext uri="{BB962C8B-B14F-4D97-AF65-F5344CB8AC3E}">
        <p14:creationId xmlns:p14="http://schemas.microsoft.com/office/powerpoint/2010/main" val="1428833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3">
                                            <p:txEl>
                                              <p:pRg st="8" end="8"/>
                                            </p:txEl>
                                          </p:spTgt>
                                        </p:tgtEl>
                                        <p:attrNameLst>
                                          <p:attrName>style.visibility</p:attrName>
                                        </p:attrNameLst>
                                      </p:cBhvr>
                                      <p:to>
                                        <p:strVal val="visible"/>
                                      </p:to>
                                    </p:set>
                                    <p:anim calcmode="lin" valueType="num">
                                      <p:cBhvr additive="base">
                                        <p:cTn id="55"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3">
                                            <p:txEl>
                                              <p:pRg st="9" end="9"/>
                                            </p:txEl>
                                          </p:spTgt>
                                        </p:tgtEl>
                                        <p:attrNameLst>
                                          <p:attrName>style.visibility</p:attrName>
                                        </p:attrNameLst>
                                      </p:cBhvr>
                                      <p:to>
                                        <p:strVal val="visible"/>
                                      </p:to>
                                    </p:set>
                                    <p:anim calcmode="lin" valueType="num">
                                      <p:cBhvr additive="base">
                                        <p:cTn id="61"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C55B97-6E8D-456A-B24C-7F8BA7707F20}"/>
              </a:ext>
            </a:extLst>
          </p:cNvPr>
          <p:cNvSpPr>
            <a:spLocks noGrp="1"/>
          </p:cNvSpPr>
          <p:nvPr>
            <p:ph type="title"/>
          </p:nvPr>
        </p:nvSpPr>
        <p:spPr/>
        <p:txBody>
          <a:bodyPr/>
          <a:lstStyle/>
          <a:p>
            <a:pPr algn="ctr"/>
            <a:r>
              <a:rPr lang="ar-SA" dirty="0"/>
              <a:t>الاعجاز العلمي في بيت العنكبوت</a:t>
            </a:r>
            <a:endParaRPr lang="en-US" dirty="0"/>
          </a:p>
        </p:txBody>
      </p:sp>
      <p:pic>
        <p:nvPicPr>
          <p:cNvPr id="4" name="لماذا بيت العنكبوت هو اوهن البيوت؟ الاعجاز القرآني">
            <a:hlinkClick r:id="" action="ppaction://media"/>
            <a:extLst>
              <a:ext uri="{FF2B5EF4-FFF2-40B4-BE49-F238E27FC236}">
                <a16:creationId xmlns:a16="http://schemas.microsoft.com/office/drawing/2014/main" id="{3072DD7E-D3A9-4E7F-941E-451B5948D17B}"/>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322249" y="1382446"/>
            <a:ext cx="10600855" cy="5336406"/>
          </a:xfrm>
        </p:spPr>
      </p:pic>
    </p:spTree>
    <p:extLst>
      <p:ext uri="{BB962C8B-B14F-4D97-AF65-F5344CB8AC3E}">
        <p14:creationId xmlns:p14="http://schemas.microsoft.com/office/powerpoint/2010/main" val="27171664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ircle(in)">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arn(inVertical)">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3" fill="hold" display="0">
                  <p:stCondLst>
                    <p:cond delay="indefinite"/>
                  </p:stCondLst>
                </p:cTn>
                <p:tgtEl>
                  <p:spTgt spid="4"/>
                </p:tgtEl>
              </p:cMediaNode>
            </p:video>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E1212-7DA3-42F5-8A81-1CD15E3986CF}"/>
              </a:ext>
            </a:extLst>
          </p:cNvPr>
          <p:cNvSpPr>
            <a:spLocks noGrp="1"/>
          </p:cNvSpPr>
          <p:nvPr>
            <p:ph type="title"/>
          </p:nvPr>
        </p:nvSpPr>
        <p:spPr/>
        <p:txBody>
          <a:bodyPr/>
          <a:lstStyle/>
          <a:p>
            <a:pPr algn="ctr"/>
            <a:r>
              <a:rPr lang="ar-SA" dirty="0">
                <a:latin typeface="Arial" panose="020B0604020202020204" pitchFamily="34" charset="0"/>
                <a:cs typeface="Arial" panose="020B0604020202020204" pitchFamily="34" charset="0"/>
              </a:rPr>
              <a:t>صف</a:t>
            </a:r>
            <a:r>
              <a:rPr lang="ar-SA" dirty="0"/>
              <a:t> </a:t>
            </a:r>
            <a:r>
              <a:rPr lang="ar-SA" sz="4000" dirty="0">
                <a:latin typeface="Arial" panose="020B0604020202020204" pitchFamily="34" charset="0"/>
                <a:cs typeface="Arial" panose="020B0604020202020204" pitchFamily="34" charset="0"/>
              </a:rPr>
              <a:t>الحشرات</a:t>
            </a:r>
            <a:r>
              <a:rPr lang="ar-SA" dirty="0"/>
              <a:t> </a:t>
            </a:r>
            <a:endParaRPr lang="en-US" dirty="0"/>
          </a:p>
        </p:txBody>
      </p:sp>
      <p:sp>
        <p:nvSpPr>
          <p:cNvPr id="3" name="Content Placeholder 2">
            <a:extLst>
              <a:ext uri="{FF2B5EF4-FFF2-40B4-BE49-F238E27FC236}">
                <a16:creationId xmlns:a16="http://schemas.microsoft.com/office/drawing/2014/main" id="{2EDF7D0C-5B7E-4736-B641-0830381CC5AE}"/>
              </a:ext>
            </a:extLst>
          </p:cNvPr>
          <p:cNvSpPr>
            <a:spLocks noGrp="1"/>
          </p:cNvSpPr>
          <p:nvPr>
            <p:ph idx="1"/>
          </p:nvPr>
        </p:nvSpPr>
        <p:spPr/>
        <p:txBody>
          <a:bodyPr>
            <a:noAutofit/>
          </a:bodyPr>
          <a:lstStyle/>
          <a:p>
            <a:pPr marL="0" indent="0" algn="r">
              <a:buNone/>
            </a:pPr>
            <a:r>
              <a:rPr lang="ar-SA" sz="2800" dirty="0">
                <a:latin typeface="Arial" panose="020B0604020202020204" pitchFamily="34" charset="0"/>
                <a:cs typeface="Arial" panose="020B0604020202020204" pitchFamily="34" charset="0"/>
              </a:rPr>
              <a:t>** اكثر الجيوانات تنوعا وانتشارا ، ويتواجد اكثر من مليون نوع ، وتنتشر في البيئات المحتلفة مثل النربة والبيئات المائية العذبة والمالحة والغابات والصحاري وقمم الجبال والمناطق الجبلية  (علل )</a:t>
            </a:r>
          </a:p>
          <a:p>
            <a:pPr marL="0" indent="0" algn="r">
              <a:buNone/>
            </a:pPr>
            <a:r>
              <a:rPr lang="ar-SA" sz="2800" dirty="0">
                <a:latin typeface="Arial" panose="020B0604020202020204" pitchFamily="34" charset="0"/>
                <a:cs typeface="Arial" panose="020B0604020202020204" pitchFamily="34" charset="0"/>
              </a:rPr>
              <a:t>بسبب امتلاكها خصائص تركيبة وسلوكية تساعدها على العيش في البيئات المختلفة</a:t>
            </a:r>
          </a:p>
          <a:p>
            <a:pPr marL="0" indent="0" algn="r">
              <a:buNone/>
            </a:pPr>
            <a:r>
              <a:rPr lang="ar-SA" sz="2800" dirty="0">
                <a:latin typeface="Arial" panose="020B0604020202020204" pitchFamily="34" charset="0"/>
                <a:cs typeface="Arial" panose="020B0604020202020204" pitchFamily="34" charset="0"/>
              </a:rPr>
              <a:t>** تقسيم الجسم : راس ،صدر، بطن</a:t>
            </a:r>
          </a:p>
          <a:p>
            <a:pPr marL="0" indent="0" algn="r">
              <a:buNone/>
            </a:pPr>
            <a:r>
              <a:rPr lang="ar-SA" sz="2800" dirty="0">
                <a:latin typeface="Arial" panose="020B0604020202020204" pitchFamily="34" charset="0"/>
                <a:cs typeface="Arial" panose="020B0604020202020204" pitchFamily="34" charset="0"/>
              </a:rPr>
              <a:t> ** وهي اللافقاريات الوحيدة القادرة على الطيران لان معظمها يمتلك زوجين من الاحنجة</a:t>
            </a:r>
          </a:p>
        </p:txBody>
      </p:sp>
    </p:spTree>
    <p:extLst>
      <p:ext uri="{BB962C8B-B14F-4D97-AF65-F5344CB8AC3E}">
        <p14:creationId xmlns:p14="http://schemas.microsoft.com/office/powerpoint/2010/main" val="1780019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 calcmode="lin" valueType="num">
                                      <p:cBhvr additive="base">
                                        <p:cTn id="12"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anim calcmode="lin" valueType="num">
                                      <p:cBhvr additive="base">
                                        <p:cTn id="18"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3">
                                            <p:txEl>
                                              <p:pRg st="2" end="2"/>
                                            </p:txEl>
                                          </p:spTgt>
                                        </p:tgtEl>
                                        <p:attrNameLst>
                                          <p:attrName>style.visibility</p:attrName>
                                        </p:attrNameLst>
                                      </p:cBhvr>
                                      <p:to>
                                        <p:strVal val="visible"/>
                                      </p:to>
                                    </p:set>
                                    <p:anim calcmode="lin" valueType="num">
                                      <p:cBhvr additive="base">
                                        <p:cTn id="24"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3">
                                            <p:txEl>
                                              <p:pRg st="3" end="3"/>
                                            </p:txEl>
                                          </p:spTgt>
                                        </p:tgtEl>
                                        <p:attrNameLst>
                                          <p:attrName>style.visibility</p:attrName>
                                        </p:attrNameLst>
                                      </p:cBhvr>
                                      <p:to>
                                        <p:strVal val="visible"/>
                                      </p:to>
                                    </p:set>
                                    <p:anim calcmode="lin" valueType="num">
                                      <p:cBhvr additive="base">
                                        <p:cTn id="30"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0379D35-2799-4859-8816-479F84FEE680}"/>
              </a:ext>
            </a:extLst>
          </p:cNvPr>
          <p:cNvSpPr>
            <a:spLocks noGrp="1"/>
          </p:cNvSpPr>
          <p:nvPr>
            <p:ph idx="1"/>
          </p:nvPr>
        </p:nvSpPr>
        <p:spPr>
          <a:xfrm>
            <a:off x="259977" y="197224"/>
            <a:ext cx="11645152" cy="6499411"/>
          </a:xfrm>
        </p:spPr>
        <p:txBody>
          <a:bodyPr/>
          <a:lstStyle/>
          <a:p>
            <a:pPr marL="0" indent="0" algn="r">
              <a:buNone/>
            </a:pPr>
            <a:r>
              <a:rPr lang="ar-SA" sz="3600" dirty="0">
                <a:latin typeface="Arial" panose="020B0604020202020204" pitchFamily="34" charset="0"/>
                <a:cs typeface="Arial" panose="020B0604020202020204" pitchFamily="34" charset="0"/>
              </a:rPr>
              <a:t>** الزوائد : 1- الراس : - زوج واحد من العيون المركبة</a:t>
            </a:r>
          </a:p>
          <a:p>
            <a:pPr marL="0" indent="0" algn="r">
              <a:buNone/>
            </a:pPr>
            <a:r>
              <a:rPr lang="ar-SA" sz="3600" dirty="0">
                <a:latin typeface="Arial" panose="020B0604020202020204" pitchFamily="34" charset="0"/>
                <a:cs typeface="Arial" panose="020B0604020202020204" pitchFamily="34" charset="0"/>
              </a:rPr>
              <a:t>                             - زوج واحد من قرون الاستشعار</a:t>
            </a:r>
          </a:p>
          <a:p>
            <a:pPr marL="0" indent="0" algn="r">
              <a:buNone/>
            </a:pPr>
            <a:r>
              <a:rPr lang="ar-SA" sz="3600" dirty="0">
                <a:latin typeface="Arial" panose="020B0604020202020204" pitchFamily="34" charset="0"/>
                <a:cs typeface="Arial" panose="020B0604020202020204" pitchFamily="34" charset="0"/>
              </a:rPr>
              <a:t>                             - اجزاء فمية متحورة لتناسب طريقة تغذية الحشرة فمثلا فم الجندب يتكون من زوج من الفكوك السفلية وزوج من الفكوك العلوية بما يبناسب مع قضم النبات</a:t>
            </a:r>
          </a:p>
          <a:p>
            <a:pPr marL="0" indent="0" algn="r">
              <a:buNone/>
            </a:pPr>
            <a:r>
              <a:rPr lang="ar-SA" sz="3600" dirty="0">
                <a:latin typeface="Arial" panose="020B0604020202020204" pitchFamily="34" charset="0"/>
                <a:cs typeface="Arial" panose="020B0604020202020204" pitchFamily="34" charset="0"/>
              </a:rPr>
              <a:t>               2- الصدر: 3 ازواج ارجل ،قد تحمل القطعة الصدرية زوجين من الاجنحة</a:t>
            </a:r>
          </a:p>
          <a:p>
            <a:pPr marL="0" indent="0" algn="r">
              <a:buNone/>
            </a:pPr>
            <a:r>
              <a:rPr lang="ar-SA" sz="3600" dirty="0">
                <a:latin typeface="Arial" panose="020B0604020202020204" pitchFamily="34" charset="0"/>
                <a:cs typeface="Arial" panose="020B0604020202020204" pitchFamily="34" charset="0"/>
              </a:rPr>
              <a:t>                3- البطن: يخلو من الارجل والاجنحة</a:t>
            </a:r>
          </a:p>
          <a:p>
            <a:pPr marL="0" indent="0" algn="r">
              <a:buNone/>
            </a:pPr>
            <a:r>
              <a:rPr lang="ar-SA" dirty="0"/>
              <a:t>   </a:t>
            </a:r>
            <a:endParaRPr lang="en-US" dirty="0"/>
          </a:p>
        </p:txBody>
      </p:sp>
    </p:spTree>
    <p:extLst>
      <p:ext uri="{BB962C8B-B14F-4D97-AF65-F5344CB8AC3E}">
        <p14:creationId xmlns:p14="http://schemas.microsoft.com/office/powerpoint/2010/main" val="2582486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1ED7B0-4F1C-481B-B53C-A4AC53C1DD23}"/>
              </a:ext>
            </a:extLst>
          </p:cNvPr>
          <p:cNvSpPr>
            <a:spLocks noGrp="1"/>
          </p:cNvSpPr>
          <p:nvPr>
            <p:ph type="title"/>
          </p:nvPr>
        </p:nvSpPr>
        <p:spPr/>
        <p:txBody>
          <a:bodyPr>
            <a:normAutofit/>
          </a:bodyPr>
          <a:lstStyle/>
          <a:p>
            <a:pPr algn="ctr"/>
            <a:r>
              <a:rPr lang="ar-SA" sz="4400" dirty="0">
                <a:latin typeface="Arial" panose="020B0604020202020204" pitchFamily="34" charset="0"/>
                <a:cs typeface="Arial" panose="020B0604020202020204" pitchFamily="34" charset="0"/>
              </a:rPr>
              <a:t>التحول عند الحشرات</a:t>
            </a:r>
            <a:endParaRPr lang="en-US" sz="4400" dirty="0">
              <a:latin typeface="Arial" panose="020B0604020202020204" pitchFamily="34" charset="0"/>
              <a:cs typeface="Arial" panose="020B0604020202020204" pitchFamily="34" charset="0"/>
            </a:endParaRPr>
          </a:p>
        </p:txBody>
      </p:sp>
      <p:pic>
        <p:nvPicPr>
          <p:cNvPr id="5" name="Content Placeholder 4">
            <a:extLst>
              <a:ext uri="{FF2B5EF4-FFF2-40B4-BE49-F238E27FC236}">
                <a16:creationId xmlns:a16="http://schemas.microsoft.com/office/drawing/2014/main" id="{676404C0-1BDE-4FE3-A4DF-C9B6B41F262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93185" y="2192711"/>
            <a:ext cx="8943431" cy="3867429"/>
          </a:xfrm>
        </p:spPr>
      </p:pic>
    </p:spTree>
    <p:extLst>
      <p:ext uri="{BB962C8B-B14F-4D97-AF65-F5344CB8AC3E}">
        <p14:creationId xmlns:p14="http://schemas.microsoft.com/office/powerpoint/2010/main" val="1837442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1)">
                                      <p:cBhvr>
                                        <p:cTn id="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6E4C61-EED4-4BD0-AAB2-B439ACE12FC7}"/>
              </a:ext>
            </a:extLst>
          </p:cNvPr>
          <p:cNvSpPr>
            <a:spLocks noGrp="1"/>
          </p:cNvSpPr>
          <p:nvPr>
            <p:ph type="title"/>
          </p:nvPr>
        </p:nvSpPr>
        <p:spPr/>
        <p:txBody>
          <a:bodyPr/>
          <a:lstStyle/>
          <a:p>
            <a:pPr algn="ctr"/>
            <a:r>
              <a:rPr lang="ar-SA" dirty="0">
                <a:latin typeface="Arial" panose="020B0604020202020204" pitchFamily="34" charset="0"/>
                <a:cs typeface="Arial" panose="020B0604020202020204" pitchFamily="34" charset="0"/>
              </a:rPr>
              <a:t>التحول  عند الحشرات </a:t>
            </a:r>
            <a:endParaRPr lang="en-US"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85A77F25-676E-41AF-9BAE-1DF01658EB5C}"/>
              </a:ext>
            </a:extLst>
          </p:cNvPr>
          <p:cNvSpPr>
            <a:spLocks noGrp="1"/>
          </p:cNvSpPr>
          <p:nvPr>
            <p:ph idx="1"/>
          </p:nvPr>
        </p:nvSpPr>
        <p:spPr>
          <a:xfrm>
            <a:off x="838200" y="1317812"/>
            <a:ext cx="10376647" cy="4859151"/>
          </a:xfrm>
        </p:spPr>
        <p:txBody>
          <a:bodyPr/>
          <a:lstStyle/>
          <a:p>
            <a:pPr marL="0" indent="0" algn="r">
              <a:buNone/>
            </a:pPr>
            <a:r>
              <a:rPr lang="ar-SA" sz="2400" dirty="0">
                <a:latin typeface="Arial" panose="020B0604020202020204" pitchFamily="34" charset="0"/>
                <a:cs typeface="Arial" panose="020B0604020202020204" pitchFamily="34" charset="0"/>
              </a:rPr>
              <a:t>تعريفه: انتقال الحيوان من طور الى طور اخر حتى يصل الى الطور البالغ</a:t>
            </a:r>
          </a:p>
          <a:p>
            <a:pPr marL="0" indent="0" algn="r">
              <a:buNone/>
            </a:pPr>
            <a:r>
              <a:rPr lang="ar-SA" sz="2400" dirty="0">
                <a:latin typeface="Arial" panose="020B0604020202020204" pitchFamily="34" charset="0"/>
                <a:cs typeface="Arial" panose="020B0604020202020204" pitchFamily="34" charset="0"/>
              </a:rPr>
              <a:t>انواعه:</a:t>
            </a:r>
          </a:p>
          <a:p>
            <a:pPr marL="0" indent="0" algn="r">
              <a:buNone/>
            </a:pPr>
            <a:r>
              <a:rPr lang="ar-SA" dirty="0"/>
              <a:t> </a:t>
            </a:r>
            <a:endParaRPr lang="en-US" dirty="0"/>
          </a:p>
        </p:txBody>
      </p:sp>
      <p:graphicFrame>
        <p:nvGraphicFramePr>
          <p:cNvPr id="4" name="Table 4">
            <a:extLst>
              <a:ext uri="{FF2B5EF4-FFF2-40B4-BE49-F238E27FC236}">
                <a16:creationId xmlns:a16="http://schemas.microsoft.com/office/drawing/2014/main" id="{6B93F872-F6DF-4367-A0E2-61DE2F01464D}"/>
              </a:ext>
            </a:extLst>
          </p:cNvPr>
          <p:cNvGraphicFramePr>
            <a:graphicFrameLocks noGrp="1"/>
          </p:cNvGraphicFramePr>
          <p:nvPr>
            <p:extLst>
              <p:ext uri="{D42A27DB-BD31-4B8C-83A1-F6EECF244321}">
                <p14:modId xmlns:p14="http://schemas.microsoft.com/office/powerpoint/2010/main" val="2075069842"/>
              </p:ext>
            </p:extLst>
          </p:nvPr>
        </p:nvGraphicFramePr>
        <p:xfrm>
          <a:off x="1281954" y="2598271"/>
          <a:ext cx="9362140" cy="3178686"/>
        </p:xfrm>
        <a:graphic>
          <a:graphicData uri="http://schemas.openxmlformats.org/drawingml/2006/table">
            <a:tbl>
              <a:tblPr firstRow="1" bandRow="1">
                <a:tableStyleId>{5C22544A-7EE6-4342-B048-85BDC9FD1C3A}</a:tableStyleId>
              </a:tblPr>
              <a:tblGrid>
                <a:gridCol w="3729317">
                  <a:extLst>
                    <a:ext uri="{9D8B030D-6E8A-4147-A177-3AD203B41FA5}">
                      <a16:colId xmlns:a16="http://schemas.microsoft.com/office/drawing/2014/main" val="757381637"/>
                    </a:ext>
                  </a:extLst>
                </a:gridCol>
                <a:gridCol w="3977240">
                  <a:extLst>
                    <a:ext uri="{9D8B030D-6E8A-4147-A177-3AD203B41FA5}">
                      <a16:colId xmlns:a16="http://schemas.microsoft.com/office/drawing/2014/main" val="2884162138"/>
                    </a:ext>
                  </a:extLst>
                </a:gridCol>
                <a:gridCol w="1655583">
                  <a:extLst>
                    <a:ext uri="{9D8B030D-6E8A-4147-A177-3AD203B41FA5}">
                      <a16:colId xmlns:a16="http://schemas.microsoft.com/office/drawing/2014/main" val="3924050336"/>
                    </a:ext>
                  </a:extLst>
                </a:gridCol>
              </a:tblGrid>
              <a:tr h="720663">
                <a:tc>
                  <a:txBody>
                    <a:bodyPr/>
                    <a:lstStyle/>
                    <a:p>
                      <a:pPr algn="ctr"/>
                      <a:r>
                        <a:rPr lang="ar-SA" dirty="0">
                          <a:latin typeface="Arial" panose="020B0604020202020204" pitchFamily="34" charset="0"/>
                          <a:cs typeface="Arial" panose="020B0604020202020204" pitchFamily="34" charset="0"/>
                        </a:rPr>
                        <a:t>التحول الغير كامل </a:t>
                      </a:r>
                      <a:endParaRPr lang="en-US" dirty="0">
                        <a:latin typeface="Arial" panose="020B0604020202020204" pitchFamily="34" charset="0"/>
                        <a:cs typeface="Arial" panose="020B0604020202020204" pitchFamily="34" charset="0"/>
                      </a:endParaRPr>
                    </a:p>
                  </a:txBody>
                  <a:tcPr/>
                </a:tc>
                <a:tc>
                  <a:txBody>
                    <a:bodyPr/>
                    <a:lstStyle/>
                    <a:p>
                      <a:pPr algn="ctr"/>
                      <a:r>
                        <a:rPr lang="ar-SA" dirty="0">
                          <a:latin typeface="Arial" panose="020B0604020202020204" pitchFamily="34" charset="0"/>
                          <a:cs typeface="Arial" panose="020B0604020202020204" pitchFamily="34" charset="0"/>
                        </a:rPr>
                        <a:t>التحول الكامل </a:t>
                      </a:r>
                      <a:endParaRPr lang="en-US" dirty="0">
                        <a:latin typeface="Arial" panose="020B0604020202020204" pitchFamily="34" charset="0"/>
                        <a:cs typeface="Arial" panose="020B0604020202020204" pitchFamily="34" charset="0"/>
                      </a:endParaRPr>
                    </a:p>
                  </a:txBody>
                  <a:tcPr/>
                </a:tc>
                <a:tc>
                  <a:txBody>
                    <a:bodyPr/>
                    <a:lstStyle/>
                    <a:p>
                      <a:pPr algn="ctr"/>
                      <a:r>
                        <a:rPr lang="ar-SA" dirty="0">
                          <a:latin typeface="Arial" panose="020B0604020202020204" pitchFamily="34" charset="0"/>
                          <a:cs typeface="Arial" panose="020B0604020202020204" pitchFamily="34" charset="0"/>
                        </a:rPr>
                        <a:t>وجه المقارنة </a:t>
                      </a:r>
                      <a:endParaRPr lang="en-US"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148840278"/>
                  </a:ext>
                </a:extLst>
              </a:tr>
              <a:tr h="720663">
                <a:tc>
                  <a:txBody>
                    <a:bodyPr/>
                    <a:lstStyle/>
                    <a:p>
                      <a:pPr algn="r"/>
                      <a:r>
                        <a:rPr lang="ar-SA" dirty="0">
                          <a:latin typeface="Arial" panose="020B0604020202020204" pitchFamily="34" charset="0"/>
                          <a:cs typeface="Arial" panose="020B0604020202020204" pitchFamily="34" charset="0"/>
                        </a:rPr>
                        <a:t>حيث تفقس البيضة عن حشرة تشبه الابوين تسمى حورية وتكون صغيرة الحجم غير ناضحة جنسيا وعديمة الاجنحة ويمرالحيوان بعد ذلك بانسلاخات عدة بصبح فيها اكثر حجما واقرب شبها بابويه حتى يصل حجم البلوغ </a:t>
                      </a:r>
                      <a:endParaRPr lang="en-US" dirty="0">
                        <a:latin typeface="Arial" panose="020B0604020202020204" pitchFamily="34" charset="0"/>
                        <a:cs typeface="Arial" panose="020B0604020202020204" pitchFamily="34" charset="0"/>
                      </a:endParaRPr>
                    </a:p>
                  </a:txBody>
                  <a:tcPr/>
                </a:tc>
                <a:tc>
                  <a:txBody>
                    <a:bodyPr/>
                    <a:lstStyle/>
                    <a:p>
                      <a:pPr algn="r"/>
                      <a:r>
                        <a:rPr lang="ar-SA" dirty="0">
                          <a:latin typeface="Arial" panose="020B0604020202020204" pitchFamily="34" charset="0"/>
                          <a:cs typeface="Arial" panose="020B0604020202020204" pitchFamily="34" charset="0"/>
                        </a:rPr>
                        <a:t>حيث تفقس البيضة عن يرقة تختلف تماما عن والديها في التركيب والشكل والسلوك وتشبه الدودة وتاكل اليرقة بنهم وتنمو وتنسلح عدة مرات ثم تحيط نفسها بشرنقة من افرازتها ثم تمر بطور سكون يعرف بالعذراء ثم تتحول الى حشرة بالغة تخرج من الشرنقة</a:t>
                      </a:r>
                      <a:endParaRPr lang="en-US" dirty="0">
                        <a:latin typeface="Arial" panose="020B0604020202020204" pitchFamily="34" charset="0"/>
                        <a:cs typeface="Arial" panose="020B0604020202020204" pitchFamily="34" charset="0"/>
                      </a:endParaRPr>
                    </a:p>
                  </a:txBody>
                  <a:tcPr/>
                </a:tc>
                <a:tc>
                  <a:txBody>
                    <a:bodyPr/>
                    <a:lstStyle/>
                    <a:p>
                      <a:pPr algn="r"/>
                      <a:r>
                        <a:rPr lang="ar-SA" dirty="0">
                          <a:latin typeface="Arial" panose="020B0604020202020204" pitchFamily="34" charset="0"/>
                          <a:cs typeface="Arial" panose="020B0604020202020204" pitchFamily="34" charset="0"/>
                        </a:rPr>
                        <a:t>التعريف</a:t>
                      </a:r>
                      <a:endParaRPr lang="en-US"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918812625"/>
                  </a:ext>
                </a:extLst>
              </a:tr>
              <a:tr h="720663">
                <a:tc>
                  <a:txBody>
                    <a:bodyPr/>
                    <a:lstStyle/>
                    <a:p>
                      <a:pPr algn="r"/>
                      <a:r>
                        <a:rPr lang="ar-SA" dirty="0">
                          <a:latin typeface="Arial" panose="020B0604020202020204" pitchFamily="34" charset="0"/>
                          <a:cs typeface="Arial" panose="020B0604020202020204" pitchFamily="34" charset="0"/>
                        </a:rPr>
                        <a:t>الجنادب والصراصيروالجراد</a:t>
                      </a:r>
                      <a:endParaRPr lang="en-US" dirty="0">
                        <a:latin typeface="Arial" panose="020B0604020202020204" pitchFamily="34" charset="0"/>
                        <a:cs typeface="Arial" panose="020B0604020202020204" pitchFamily="34" charset="0"/>
                      </a:endParaRPr>
                    </a:p>
                  </a:txBody>
                  <a:tcPr/>
                </a:tc>
                <a:tc>
                  <a:txBody>
                    <a:bodyPr/>
                    <a:lstStyle/>
                    <a:p>
                      <a:pPr algn="r"/>
                      <a:r>
                        <a:rPr lang="ar-SA" dirty="0">
                          <a:latin typeface="Arial" panose="020B0604020202020204" pitchFamily="34" charset="0"/>
                          <a:cs typeface="Arial" panose="020B0604020202020204" pitchFamily="34" charset="0"/>
                        </a:rPr>
                        <a:t>الفراش والذباب</a:t>
                      </a:r>
                      <a:endParaRPr lang="en-US" dirty="0">
                        <a:latin typeface="Arial" panose="020B0604020202020204" pitchFamily="34" charset="0"/>
                        <a:cs typeface="Arial" panose="020B0604020202020204" pitchFamily="34" charset="0"/>
                      </a:endParaRPr>
                    </a:p>
                  </a:txBody>
                  <a:tcPr/>
                </a:tc>
                <a:tc>
                  <a:txBody>
                    <a:bodyPr/>
                    <a:lstStyle/>
                    <a:p>
                      <a:pPr algn="r"/>
                      <a:r>
                        <a:rPr lang="ar-SA" dirty="0">
                          <a:latin typeface="Arial" panose="020B0604020202020204" pitchFamily="34" charset="0"/>
                          <a:cs typeface="Arial" panose="020B0604020202020204" pitchFamily="34" charset="0"/>
                        </a:rPr>
                        <a:t>المثال</a:t>
                      </a:r>
                      <a:endParaRPr lang="en-US"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83373266"/>
                  </a:ext>
                </a:extLst>
              </a:tr>
            </a:tbl>
          </a:graphicData>
        </a:graphic>
      </p:graphicFrame>
    </p:spTree>
    <p:extLst>
      <p:ext uri="{BB962C8B-B14F-4D97-AF65-F5344CB8AC3E}">
        <p14:creationId xmlns:p14="http://schemas.microsoft.com/office/powerpoint/2010/main" val="3464144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 calcmode="lin" valueType="num">
                                      <p:cBhvr additive="base">
                                        <p:cTn id="19"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1" presetClass="entr" presetSubtype="1" fill="hold" nodeType="click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wheel(1)">
                                      <p:cBhvr>
                                        <p:cTn id="25"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687D49-27FD-4D5C-BA53-C4D9175F65EA}"/>
              </a:ext>
            </a:extLst>
          </p:cNvPr>
          <p:cNvSpPr>
            <a:spLocks noGrp="1"/>
          </p:cNvSpPr>
          <p:nvPr>
            <p:ph type="title"/>
          </p:nvPr>
        </p:nvSpPr>
        <p:spPr>
          <a:xfrm>
            <a:off x="934720" y="416560"/>
            <a:ext cx="8339282" cy="603913"/>
          </a:xfrm>
        </p:spPr>
        <p:txBody>
          <a:bodyPr>
            <a:normAutofit fontScale="90000"/>
          </a:bodyPr>
          <a:lstStyle/>
          <a:p>
            <a:pPr algn="ctr"/>
            <a:r>
              <a:rPr lang="ar-SA" dirty="0">
                <a:latin typeface="Arial" panose="020B0604020202020204" pitchFamily="34" charset="0"/>
                <a:cs typeface="Arial" panose="020B0604020202020204" pitchFamily="34" charset="0"/>
              </a:rPr>
              <a:t>قبيلة المفصليات:</a:t>
            </a:r>
            <a:endParaRPr lang="en-US"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FBC43B1F-013B-41B5-87A5-CE013AAF94F6}"/>
              </a:ext>
            </a:extLst>
          </p:cNvPr>
          <p:cNvSpPr>
            <a:spLocks noGrp="1"/>
          </p:cNvSpPr>
          <p:nvPr>
            <p:ph idx="1"/>
          </p:nvPr>
        </p:nvSpPr>
        <p:spPr>
          <a:xfrm>
            <a:off x="833718" y="1317813"/>
            <a:ext cx="8440284" cy="4723550"/>
          </a:xfrm>
        </p:spPr>
        <p:txBody>
          <a:bodyPr/>
          <a:lstStyle/>
          <a:p>
            <a:pPr marL="0" indent="0" algn="r">
              <a:buNone/>
            </a:pPr>
            <a:r>
              <a:rPr lang="ar-SA" dirty="0">
                <a:latin typeface="Arial" panose="020B0604020202020204" pitchFamily="34" charset="0"/>
                <a:cs typeface="Arial" panose="020B0604020202020204" pitchFamily="34" charset="0"/>
              </a:rPr>
              <a:t>** التعريف : لغة :المفصليات تعني الاقدام</a:t>
            </a:r>
          </a:p>
          <a:p>
            <a:pPr marL="0" indent="0" algn="r">
              <a:buNone/>
            </a:pPr>
            <a:r>
              <a:rPr lang="ar-SA" dirty="0">
                <a:latin typeface="Arial" panose="020B0604020202020204" pitchFamily="34" charset="0"/>
                <a:cs typeface="Arial" panose="020B0604020202020204" pitchFamily="34" charset="0"/>
              </a:rPr>
              <a:t>                 اصطلاحا : هي كائنات لا فقارية اجسامها مقسمة الى قطع وتمتلك هيكلا خارجيا صلبا متمفصلا وزوائد مفصلية</a:t>
            </a:r>
          </a:p>
          <a:p>
            <a:pPr marL="0" indent="0" algn="r">
              <a:buNone/>
            </a:pPr>
            <a:r>
              <a:rPr lang="ar-SA" dirty="0">
                <a:latin typeface="Arial" panose="020B0604020202020204" pitchFamily="34" charset="0"/>
                <a:cs typeface="Arial" panose="020B0604020202020204" pitchFamily="34" charset="0"/>
              </a:rPr>
              <a:t>** تعد اكبر قبائل الكائنات الحية تنوعا حيث تشكل 70-85% من انواع الحيوانات المعروفة وتوجد في كل مكان</a:t>
            </a:r>
          </a:p>
          <a:p>
            <a:pPr marL="0" indent="0" algn="r">
              <a:buNone/>
            </a:pPr>
            <a:endParaRPr lang="en-US" dirty="0"/>
          </a:p>
        </p:txBody>
      </p:sp>
      <p:pic>
        <p:nvPicPr>
          <p:cNvPr id="5" name="Picture 4">
            <a:extLst>
              <a:ext uri="{FF2B5EF4-FFF2-40B4-BE49-F238E27FC236}">
                <a16:creationId xmlns:a16="http://schemas.microsoft.com/office/drawing/2014/main" id="{8400D968-3631-46CF-B370-C1312A21A7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92941" y="3155540"/>
            <a:ext cx="5298140" cy="2781523"/>
          </a:xfrm>
          <a:prstGeom prst="rect">
            <a:avLst/>
          </a:prstGeom>
        </p:spPr>
      </p:pic>
    </p:spTree>
    <p:extLst>
      <p:ext uri="{BB962C8B-B14F-4D97-AF65-F5344CB8AC3E}">
        <p14:creationId xmlns:p14="http://schemas.microsoft.com/office/powerpoint/2010/main" val="9278515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 calcmode="lin" valueType="num">
                                      <p:cBhvr additive="base">
                                        <p:cTn id="1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6" presetClass="entr" presetSubtype="21"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barn(inVertical)">
                                      <p:cBhvr>
                                        <p:cTn id="23" dur="500"/>
                                        <p:tgtEl>
                                          <p:spTgt spid="5"/>
                                        </p:tgtEl>
                                      </p:cBhvr>
                                    </p:animEffect>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nodeType="clickEffect">
                                  <p:stCondLst>
                                    <p:cond delay="0"/>
                                  </p:stCondLst>
                                  <p:childTnLst>
                                    <p:set>
                                      <p:cBhvr>
                                        <p:cTn id="27" dur="1" fill="hold">
                                          <p:stCondLst>
                                            <p:cond delay="0"/>
                                          </p:stCondLst>
                                        </p:cTn>
                                        <p:tgtEl>
                                          <p:spTgt spid="3">
                                            <p:txEl>
                                              <p:pRg st="2" end="2"/>
                                            </p:txEl>
                                          </p:spTgt>
                                        </p:tgtEl>
                                        <p:attrNameLst>
                                          <p:attrName>style.visibility</p:attrName>
                                        </p:attrNameLst>
                                      </p:cBhvr>
                                      <p:to>
                                        <p:strVal val="visible"/>
                                      </p:to>
                                    </p:set>
                                    <p:anim calcmode="lin" valueType="num">
                                      <p:cBhvr additive="base">
                                        <p:cTn id="28"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4C76F9-BC92-4282-ADF1-20D65103801E}"/>
              </a:ext>
            </a:extLst>
          </p:cNvPr>
          <p:cNvSpPr>
            <a:spLocks noGrp="1"/>
          </p:cNvSpPr>
          <p:nvPr>
            <p:ph type="title"/>
          </p:nvPr>
        </p:nvSpPr>
        <p:spPr/>
        <p:txBody>
          <a:bodyPr/>
          <a:lstStyle/>
          <a:p>
            <a:pPr algn="ctr"/>
            <a:r>
              <a:rPr lang="ar-SA" dirty="0">
                <a:latin typeface="Arial" panose="020B0604020202020204" pitchFamily="34" charset="0"/>
                <a:cs typeface="Arial" panose="020B0604020202020204" pitchFamily="34" charset="0"/>
              </a:rPr>
              <a:t>التحول عند الحشرات</a:t>
            </a:r>
            <a:endParaRPr lang="en-US" dirty="0">
              <a:latin typeface="Arial" panose="020B0604020202020204" pitchFamily="34" charset="0"/>
              <a:cs typeface="Arial" panose="020B0604020202020204" pitchFamily="34" charset="0"/>
            </a:endParaRPr>
          </a:p>
        </p:txBody>
      </p:sp>
      <p:pic>
        <p:nvPicPr>
          <p:cNvPr id="4" name="videoplayback">
            <a:hlinkClick r:id="" action="ppaction://media"/>
            <a:extLst>
              <a:ext uri="{FF2B5EF4-FFF2-40B4-BE49-F238E27FC236}">
                <a16:creationId xmlns:a16="http://schemas.microsoft.com/office/drawing/2014/main" id="{75BF8544-E995-42FB-999F-1B6397DB8EA2}"/>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606288" y="1508125"/>
            <a:ext cx="9650896" cy="5349875"/>
          </a:xfrm>
        </p:spPr>
      </p:pic>
    </p:spTree>
    <p:extLst>
      <p:ext uri="{BB962C8B-B14F-4D97-AF65-F5344CB8AC3E}">
        <p14:creationId xmlns:p14="http://schemas.microsoft.com/office/powerpoint/2010/main" val="2799393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8" fill="hold" display="0">
                  <p:stCondLst>
                    <p:cond delay="indefinite"/>
                  </p:stCondLst>
                </p:cTn>
                <p:tgtEl>
                  <p:spTgt spid="4"/>
                </p:tgtEl>
              </p:cMediaNode>
            </p:vide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55A796-E36E-4A66-844C-969F91D7629D}"/>
              </a:ext>
            </a:extLst>
          </p:cNvPr>
          <p:cNvSpPr>
            <a:spLocks noGrp="1"/>
          </p:cNvSpPr>
          <p:nvPr>
            <p:ph type="title"/>
          </p:nvPr>
        </p:nvSpPr>
        <p:spPr/>
        <p:txBody>
          <a:bodyPr/>
          <a:lstStyle/>
          <a:p>
            <a:pPr algn="ctr"/>
            <a:r>
              <a:rPr lang="ar-SA" dirty="0">
                <a:latin typeface="Arial" panose="020B0604020202020204" pitchFamily="34" charset="0"/>
                <a:cs typeface="Arial" panose="020B0604020202020204" pitchFamily="34" charset="0"/>
              </a:rPr>
              <a:t>مجتمع النحل </a:t>
            </a:r>
            <a:endParaRPr lang="en-US"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D1B0BA12-4C6E-4976-AE8D-EC7FFE1619E2}"/>
              </a:ext>
            </a:extLst>
          </p:cNvPr>
          <p:cNvSpPr>
            <a:spLocks noGrp="1"/>
          </p:cNvSpPr>
          <p:nvPr>
            <p:ph idx="1"/>
          </p:nvPr>
        </p:nvSpPr>
        <p:spPr>
          <a:xfrm>
            <a:off x="673848" y="1690688"/>
            <a:ext cx="10515600" cy="4351338"/>
          </a:xfrm>
        </p:spPr>
        <p:txBody>
          <a:bodyPr/>
          <a:lstStyle/>
          <a:p>
            <a:pPr marL="0" indent="0" algn="r">
              <a:buNone/>
            </a:pPr>
            <a:r>
              <a:rPr lang="ar-SA" dirty="0">
                <a:latin typeface="Arial" panose="020B0604020202020204" pitchFamily="34" charset="0"/>
                <a:cs typeface="Arial" panose="020B0604020202020204" pitchFamily="34" charset="0"/>
              </a:rPr>
              <a:t>** مجتمع يتصف بالتنظيم العالي والتراتيب المتناهية في الالتوام بالواحبات المنوطة بكل منها </a:t>
            </a:r>
          </a:p>
          <a:p>
            <a:pPr marL="0" indent="0" algn="r">
              <a:buNone/>
            </a:pPr>
            <a:r>
              <a:rPr lang="ar-SA" dirty="0">
                <a:latin typeface="Arial" panose="020B0604020202020204" pitchFamily="34" charset="0"/>
                <a:cs typeface="Arial" panose="020B0604020202020204" pitchFamily="34" charset="0"/>
              </a:rPr>
              <a:t>** يعد من اكثر المجتمعات نشاطا : اذ يعمل افراده كافة دون كلل او ملل </a:t>
            </a:r>
          </a:p>
          <a:p>
            <a:pPr marL="0" indent="0" algn="r">
              <a:buNone/>
            </a:pPr>
            <a:r>
              <a:rPr lang="ar-SA" dirty="0">
                <a:latin typeface="Arial" panose="020B0604020202020204" pitchFamily="34" charset="0"/>
                <a:cs typeface="Arial" panose="020B0604020202020204" pitchFamily="34" charset="0"/>
              </a:rPr>
              <a:t>تتكون خلية النحل من :</a:t>
            </a:r>
          </a:p>
          <a:p>
            <a:pPr marL="0" indent="0" algn="r">
              <a:buNone/>
            </a:pPr>
            <a:r>
              <a:rPr lang="ar-SA" dirty="0">
                <a:latin typeface="Arial" panose="020B0604020202020204" pitchFamily="34" charset="0"/>
                <a:cs typeface="Arial" panose="020B0604020202020204" pitchFamily="34" charset="0"/>
              </a:rPr>
              <a:t>1- الملكة </a:t>
            </a:r>
          </a:p>
          <a:p>
            <a:pPr marL="0" indent="0" algn="r">
              <a:buNone/>
            </a:pPr>
            <a:r>
              <a:rPr lang="ar-SA" dirty="0">
                <a:latin typeface="Arial" panose="020B0604020202020204" pitchFamily="34" charset="0"/>
                <a:cs typeface="Arial" panose="020B0604020202020204" pitchFamily="34" charset="0"/>
              </a:rPr>
              <a:t>2- الشغالات </a:t>
            </a:r>
          </a:p>
          <a:p>
            <a:pPr marL="0" indent="0" algn="r">
              <a:buNone/>
            </a:pPr>
            <a:r>
              <a:rPr lang="ar-SA" dirty="0">
                <a:latin typeface="Arial" panose="020B0604020202020204" pitchFamily="34" charset="0"/>
                <a:cs typeface="Arial" panose="020B0604020202020204" pitchFamily="34" charset="0"/>
              </a:rPr>
              <a:t>3- الذكور </a:t>
            </a:r>
          </a:p>
          <a:p>
            <a:pPr marL="0" indent="0" algn="r">
              <a:buNone/>
            </a:pPr>
            <a:endParaRPr lang="ar-SA" dirty="0"/>
          </a:p>
        </p:txBody>
      </p:sp>
      <p:pic>
        <p:nvPicPr>
          <p:cNvPr id="5" name="Picture 4">
            <a:extLst>
              <a:ext uri="{FF2B5EF4-FFF2-40B4-BE49-F238E27FC236}">
                <a16:creationId xmlns:a16="http://schemas.microsoft.com/office/drawing/2014/main" id="{2DC090DF-4329-4D7B-9DA3-DE67888CD5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14946" y="3429000"/>
            <a:ext cx="3256302" cy="2803772"/>
          </a:xfrm>
          <a:prstGeom prst="rect">
            <a:avLst/>
          </a:prstGeom>
        </p:spPr>
      </p:pic>
    </p:spTree>
    <p:extLst>
      <p:ext uri="{BB962C8B-B14F-4D97-AF65-F5344CB8AC3E}">
        <p14:creationId xmlns:p14="http://schemas.microsoft.com/office/powerpoint/2010/main" val="3442314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 calcmode="lin" valueType="num">
                                      <p:cBhvr additive="base">
                                        <p:cTn id="19"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additive="base">
                                        <p:cTn id="2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anim calcmode="lin" valueType="num">
                                      <p:cBhvr additive="base">
                                        <p:cTn id="3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3" end="3"/>
                                            </p:txEl>
                                          </p:spTgt>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 calcmode="lin" valueType="num">
                                      <p:cBhvr additive="base">
                                        <p:cTn id="3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3">
                                            <p:txEl>
                                              <p:pRg st="4" end="4"/>
                                            </p:txEl>
                                          </p:spTgt>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3">
                                            <p:txEl>
                                              <p:pRg st="5" end="5"/>
                                            </p:txEl>
                                          </p:spTgt>
                                        </p:tgtEl>
                                        <p:attrNameLst>
                                          <p:attrName>style.visibility</p:attrName>
                                        </p:attrNameLst>
                                      </p:cBhvr>
                                      <p:to>
                                        <p:strVal val="visible"/>
                                      </p:to>
                                    </p:set>
                                    <p:anim calcmode="lin" valueType="num">
                                      <p:cBhvr additive="base">
                                        <p:cTn id="39"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1" presetClass="entr" presetSubtype="1" fill="hold" nodeType="clickEffect">
                                  <p:stCondLst>
                                    <p:cond delay="0"/>
                                  </p:stCondLst>
                                  <p:childTnLst>
                                    <p:set>
                                      <p:cBhvr>
                                        <p:cTn id="44" dur="1" fill="hold">
                                          <p:stCondLst>
                                            <p:cond delay="0"/>
                                          </p:stCondLst>
                                        </p:cTn>
                                        <p:tgtEl>
                                          <p:spTgt spid="5"/>
                                        </p:tgtEl>
                                        <p:attrNameLst>
                                          <p:attrName>style.visibility</p:attrName>
                                        </p:attrNameLst>
                                      </p:cBhvr>
                                      <p:to>
                                        <p:strVal val="visible"/>
                                      </p:to>
                                    </p:set>
                                    <p:animEffect transition="in" filter="wheel(1)">
                                      <p:cBhvr>
                                        <p:cTn id="45"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5F78E2-CCC1-433B-BB25-6B21D749C41A}"/>
              </a:ext>
            </a:extLst>
          </p:cNvPr>
          <p:cNvSpPr>
            <a:spLocks noGrp="1"/>
          </p:cNvSpPr>
          <p:nvPr>
            <p:ph type="title"/>
          </p:nvPr>
        </p:nvSpPr>
        <p:spPr>
          <a:xfrm>
            <a:off x="1024217" y="0"/>
            <a:ext cx="10143565" cy="513416"/>
          </a:xfrm>
        </p:spPr>
        <p:txBody>
          <a:bodyPr>
            <a:normAutofit fontScale="90000"/>
          </a:bodyPr>
          <a:lstStyle/>
          <a:p>
            <a:pPr algn="ctr"/>
            <a:r>
              <a:rPr lang="ar-SA" dirty="0">
                <a:latin typeface="Arial" panose="020B0604020202020204" pitchFamily="34" charset="0"/>
                <a:cs typeface="Arial" panose="020B0604020202020204" pitchFamily="34" charset="0"/>
              </a:rPr>
              <a:t>افراد مجتمع النحل</a:t>
            </a:r>
            <a:endParaRPr lang="en-US" dirty="0">
              <a:latin typeface="Arial" panose="020B0604020202020204" pitchFamily="34" charset="0"/>
              <a:cs typeface="Arial" panose="020B0604020202020204" pitchFamily="34" charset="0"/>
            </a:endParaRPr>
          </a:p>
        </p:txBody>
      </p:sp>
      <p:graphicFrame>
        <p:nvGraphicFramePr>
          <p:cNvPr id="4" name="Table 3">
            <a:extLst>
              <a:ext uri="{FF2B5EF4-FFF2-40B4-BE49-F238E27FC236}">
                <a16:creationId xmlns:a16="http://schemas.microsoft.com/office/drawing/2014/main" id="{273A83F7-6210-4E46-9B11-38C01115B2F1}"/>
              </a:ext>
            </a:extLst>
          </p:cNvPr>
          <p:cNvGraphicFramePr>
            <a:graphicFrameLocks noGrp="1"/>
          </p:cNvGraphicFramePr>
          <p:nvPr>
            <p:extLst>
              <p:ext uri="{D42A27DB-BD31-4B8C-83A1-F6EECF244321}">
                <p14:modId xmlns:p14="http://schemas.microsoft.com/office/powerpoint/2010/main" val="3125603798"/>
              </p:ext>
            </p:extLst>
          </p:nvPr>
        </p:nvGraphicFramePr>
        <p:xfrm>
          <a:off x="407503" y="546652"/>
          <a:ext cx="11020257" cy="6017144"/>
        </p:xfrm>
        <a:graphic>
          <a:graphicData uri="http://schemas.openxmlformats.org/drawingml/2006/table">
            <a:tbl>
              <a:tblPr firstRow="1" bandRow="1">
                <a:tableStyleId>{5C22544A-7EE6-4342-B048-85BDC9FD1C3A}</a:tableStyleId>
              </a:tblPr>
              <a:tblGrid>
                <a:gridCol w="4817889">
                  <a:extLst>
                    <a:ext uri="{9D8B030D-6E8A-4147-A177-3AD203B41FA5}">
                      <a16:colId xmlns:a16="http://schemas.microsoft.com/office/drawing/2014/main" val="1786716394"/>
                    </a:ext>
                  </a:extLst>
                </a:gridCol>
                <a:gridCol w="2098143">
                  <a:extLst>
                    <a:ext uri="{9D8B030D-6E8A-4147-A177-3AD203B41FA5}">
                      <a16:colId xmlns:a16="http://schemas.microsoft.com/office/drawing/2014/main" val="2606087112"/>
                    </a:ext>
                  </a:extLst>
                </a:gridCol>
                <a:gridCol w="2306888">
                  <a:extLst>
                    <a:ext uri="{9D8B030D-6E8A-4147-A177-3AD203B41FA5}">
                      <a16:colId xmlns:a16="http://schemas.microsoft.com/office/drawing/2014/main" val="1042204331"/>
                    </a:ext>
                  </a:extLst>
                </a:gridCol>
                <a:gridCol w="1797337">
                  <a:extLst>
                    <a:ext uri="{9D8B030D-6E8A-4147-A177-3AD203B41FA5}">
                      <a16:colId xmlns:a16="http://schemas.microsoft.com/office/drawing/2014/main" val="3634333479"/>
                    </a:ext>
                  </a:extLst>
                </a:gridCol>
              </a:tblGrid>
              <a:tr h="496957">
                <a:tc>
                  <a:txBody>
                    <a:bodyPr/>
                    <a:lstStyle/>
                    <a:p>
                      <a:pPr algn="ctr"/>
                      <a:r>
                        <a:rPr lang="ar-SA" dirty="0">
                          <a:latin typeface="Arial" panose="020B0604020202020204" pitchFamily="34" charset="0"/>
                          <a:cs typeface="Arial" panose="020B0604020202020204" pitchFamily="34" charset="0"/>
                        </a:rPr>
                        <a:t>الوظيفة</a:t>
                      </a:r>
                      <a:endParaRPr lang="en-US" dirty="0">
                        <a:latin typeface="Arial" panose="020B0604020202020204" pitchFamily="34" charset="0"/>
                        <a:cs typeface="Arial" panose="020B0604020202020204" pitchFamily="34" charset="0"/>
                      </a:endParaRPr>
                    </a:p>
                  </a:txBody>
                  <a:tcPr/>
                </a:tc>
                <a:tc>
                  <a:txBody>
                    <a:bodyPr/>
                    <a:lstStyle/>
                    <a:p>
                      <a:pPr algn="ctr"/>
                      <a:r>
                        <a:rPr lang="ar-SA" dirty="0">
                          <a:latin typeface="Arial" panose="020B0604020202020204" pitchFamily="34" charset="0"/>
                          <a:cs typeface="Arial" panose="020B0604020202020204" pitchFamily="34" charset="0"/>
                        </a:rPr>
                        <a:t>مدة الحياة</a:t>
                      </a:r>
                      <a:endParaRPr lang="en-US" dirty="0">
                        <a:latin typeface="Arial" panose="020B0604020202020204" pitchFamily="34" charset="0"/>
                        <a:cs typeface="Arial" panose="020B0604020202020204" pitchFamily="34" charset="0"/>
                      </a:endParaRPr>
                    </a:p>
                  </a:txBody>
                  <a:tcPr/>
                </a:tc>
                <a:tc>
                  <a:txBody>
                    <a:bodyPr/>
                    <a:lstStyle/>
                    <a:p>
                      <a:pPr algn="ctr"/>
                      <a:r>
                        <a:rPr lang="ar-SA" dirty="0">
                          <a:latin typeface="Arial" panose="020B0604020202020204" pitchFamily="34" charset="0"/>
                          <a:cs typeface="Arial" panose="020B0604020202020204" pitchFamily="34" charset="0"/>
                        </a:rPr>
                        <a:t>العدد</a:t>
                      </a:r>
                      <a:endParaRPr lang="en-US" dirty="0">
                        <a:latin typeface="Arial" panose="020B0604020202020204" pitchFamily="34" charset="0"/>
                        <a:cs typeface="Arial" panose="020B0604020202020204" pitchFamily="34" charset="0"/>
                      </a:endParaRPr>
                    </a:p>
                  </a:txBody>
                  <a:tcPr/>
                </a:tc>
                <a:tc>
                  <a:txBody>
                    <a:bodyPr/>
                    <a:lstStyle/>
                    <a:p>
                      <a:pPr algn="ctr"/>
                      <a:r>
                        <a:rPr lang="ar-SA" dirty="0">
                          <a:latin typeface="Arial" panose="020B0604020202020204" pitchFamily="34" charset="0"/>
                          <a:cs typeface="Arial" panose="020B0604020202020204" pitchFamily="34" charset="0"/>
                        </a:rPr>
                        <a:t>مجتمع الخلية</a:t>
                      </a:r>
                      <a:endParaRPr lang="en-US"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2501765"/>
                  </a:ext>
                </a:extLst>
              </a:tr>
              <a:tr h="1602645">
                <a:tc>
                  <a:txBody>
                    <a:bodyPr/>
                    <a:lstStyle/>
                    <a:p>
                      <a:pPr algn="r"/>
                      <a:r>
                        <a:rPr lang="ar-SA" dirty="0">
                          <a:latin typeface="Arial" panose="020B0604020202020204" pitchFamily="34" charset="0"/>
                          <a:cs typeface="Arial" panose="020B0604020202020204" pitchFamily="34" charset="0"/>
                        </a:rPr>
                        <a:t>هي المسؤولة عن وضع البيوض ما يحافظ على عدد افراد النحل في الخلية وتكاثرها حيث تضع ما يويدج عن الف بيضة في اليوم </a:t>
                      </a:r>
                    </a:p>
                    <a:p>
                      <a:pPr algn="r"/>
                      <a:r>
                        <a:rPr lang="ar-SA" dirty="0">
                          <a:latin typeface="Arial" panose="020B0604020202020204" pitchFamily="34" charset="0"/>
                          <a:cs typeface="Arial" panose="020B0604020202020204" pitchFamily="34" charset="0"/>
                        </a:rPr>
                        <a:t>تضع نوعين من البيوض: </a:t>
                      </a:r>
                    </a:p>
                    <a:p>
                      <a:pPr algn="r"/>
                      <a:r>
                        <a:rPr lang="ar-SA" dirty="0">
                          <a:latin typeface="Arial" panose="020B0604020202020204" pitchFamily="34" charset="0"/>
                          <a:cs typeface="Arial" panose="020B0604020202020204" pitchFamily="34" charset="0"/>
                        </a:rPr>
                        <a:t>1- بيوض مخصبة: تكون اناث تنمو لتكون شغالات اذا ما تمت تغذيتها بالعسل او ملكات اذا تمت تغذيتها بغذاء الملكة</a:t>
                      </a:r>
                    </a:p>
                    <a:p>
                      <a:pPr algn="r"/>
                      <a:r>
                        <a:rPr lang="ar-SA" dirty="0">
                          <a:latin typeface="Arial" panose="020B0604020202020204" pitchFamily="34" charset="0"/>
                          <a:cs typeface="Arial" panose="020B0604020202020204" pitchFamily="34" charset="0"/>
                        </a:rPr>
                        <a:t>2- بيوض غير مخصبة تنمو لتكون ذكورا</a:t>
                      </a:r>
                      <a:endParaRPr lang="en-US" dirty="0">
                        <a:latin typeface="Arial" panose="020B0604020202020204" pitchFamily="34" charset="0"/>
                        <a:cs typeface="Arial" panose="020B0604020202020204" pitchFamily="34" charset="0"/>
                      </a:endParaRPr>
                    </a:p>
                  </a:txBody>
                  <a:tcPr/>
                </a:tc>
                <a:tc>
                  <a:txBody>
                    <a:bodyPr/>
                    <a:lstStyle/>
                    <a:p>
                      <a:pPr algn="ctr"/>
                      <a:r>
                        <a:rPr lang="ar-SA" dirty="0">
                          <a:latin typeface="Arial" panose="020B0604020202020204" pitchFamily="34" charset="0"/>
                          <a:cs typeface="Arial" panose="020B0604020202020204" pitchFamily="34" charset="0"/>
                        </a:rPr>
                        <a:t>3-5 سنوات</a:t>
                      </a:r>
                      <a:endParaRPr lang="en-US" dirty="0">
                        <a:latin typeface="Arial" panose="020B0604020202020204" pitchFamily="34" charset="0"/>
                        <a:cs typeface="Arial" panose="020B0604020202020204" pitchFamily="34" charset="0"/>
                      </a:endParaRPr>
                    </a:p>
                  </a:txBody>
                  <a:tcPr/>
                </a:tc>
                <a:tc>
                  <a:txBody>
                    <a:bodyPr/>
                    <a:lstStyle/>
                    <a:p>
                      <a:pPr algn="ctr"/>
                      <a:r>
                        <a:rPr lang="ar-SA" dirty="0">
                          <a:latin typeface="Arial" panose="020B0604020202020204" pitchFamily="34" charset="0"/>
                          <a:cs typeface="Arial" panose="020B0604020202020204" pitchFamily="34" charset="0"/>
                        </a:rPr>
                        <a:t>1</a:t>
                      </a:r>
                      <a:endParaRPr lang="en-US" dirty="0">
                        <a:latin typeface="Arial" panose="020B0604020202020204" pitchFamily="34" charset="0"/>
                        <a:cs typeface="Arial" panose="020B0604020202020204" pitchFamily="34" charset="0"/>
                      </a:endParaRPr>
                    </a:p>
                  </a:txBody>
                  <a:tcPr/>
                </a:tc>
                <a:tc>
                  <a:txBody>
                    <a:bodyPr/>
                    <a:lstStyle/>
                    <a:p>
                      <a:pPr algn="ctr"/>
                      <a:r>
                        <a:rPr lang="ar-SA" dirty="0">
                          <a:latin typeface="Arial" panose="020B0604020202020204" pitchFamily="34" charset="0"/>
                          <a:cs typeface="Arial" panose="020B0604020202020204" pitchFamily="34" charset="0"/>
                        </a:rPr>
                        <a:t>الملكة </a:t>
                      </a:r>
                    </a:p>
                    <a:p>
                      <a:pPr algn="ctr"/>
                      <a:r>
                        <a:rPr lang="ar-SA" dirty="0">
                          <a:latin typeface="Arial" panose="020B0604020202020204" pitchFamily="34" charset="0"/>
                          <a:cs typeface="Arial" panose="020B0604020202020204" pitchFamily="34" charset="0"/>
                        </a:rPr>
                        <a:t>(32كرموسوم )</a:t>
                      </a:r>
                      <a:endParaRPr lang="en-US"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62880822"/>
                  </a:ext>
                </a:extLst>
              </a:tr>
              <a:tr h="1222507">
                <a:tc>
                  <a:txBody>
                    <a:bodyPr/>
                    <a:lstStyle/>
                    <a:p>
                      <a:pPr algn="r"/>
                      <a:r>
                        <a:rPr lang="ar-SA" dirty="0">
                          <a:latin typeface="Arial" panose="020B0604020202020204" pitchFamily="34" charset="0"/>
                          <a:cs typeface="Arial" panose="020B0604020202020204" pitchFamily="34" charset="0"/>
                        </a:rPr>
                        <a:t>1- حراس : يعملون على خماية الخلية</a:t>
                      </a:r>
                    </a:p>
                    <a:p>
                      <a:pPr algn="r"/>
                      <a:r>
                        <a:rPr lang="ar-SA" dirty="0">
                          <a:latin typeface="Arial" panose="020B0604020202020204" pitchFamily="34" charset="0"/>
                          <a:cs typeface="Arial" panose="020B0604020202020204" pitchFamily="34" charset="0"/>
                        </a:rPr>
                        <a:t>2- ما يرعى الخلية من نظافة ورعاية صغار النحل </a:t>
                      </a:r>
                    </a:p>
                    <a:p>
                      <a:pPr algn="r"/>
                      <a:r>
                        <a:rPr lang="ar-SA" dirty="0">
                          <a:latin typeface="Arial" panose="020B0604020202020204" pitchFamily="34" charset="0"/>
                          <a:cs typeface="Arial" panose="020B0604020202020204" pitchFamily="34" charset="0"/>
                        </a:rPr>
                        <a:t>3- الوصيفات : مرافقات الملكة</a:t>
                      </a:r>
                    </a:p>
                    <a:p>
                      <a:pPr algn="r"/>
                      <a:r>
                        <a:rPr lang="ar-SA" dirty="0">
                          <a:latin typeface="Arial" panose="020B0604020202020204" pitchFamily="34" charset="0"/>
                          <a:cs typeface="Arial" panose="020B0604020202020204" pitchFamily="34" charset="0"/>
                        </a:rPr>
                        <a:t>4- العدد الاكبر مسؤول على جمع الرحيق وتصنيع العسل</a:t>
                      </a:r>
                      <a:endParaRPr lang="en-US" dirty="0">
                        <a:latin typeface="Arial" panose="020B0604020202020204" pitchFamily="34" charset="0"/>
                        <a:cs typeface="Arial" panose="020B0604020202020204" pitchFamily="34" charset="0"/>
                      </a:endParaRPr>
                    </a:p>
                  </a:txBody>
                  <a:tcPr/>
                </a:tc>
                <a:tc>
                  <a:txBody>
                    <a:bodyPr/>
                    <a:lstStyle/>
                    <a:p>
                      <a:pPr algn="ctr"/>
                      <a:r>
                        <a:rPr lang="ar-SA" dirty="0">
                          <a:latin typeface="Arial" panose="020B0604020202020204" pitchFamily="34" charset="0"/>
                          <a:cs typeface="Arial" panose="020B0604020202020204" pitchFamily="34" charset="0"/>
                        </a:rPr>
                        <a:t>تعيش حوالي 4 اشهر</a:t>
                      </a:r>
                      <a:endParaRPr lang="en-US" dirty="0">
                        <a:latin typeface="Arial" panose="020B0604020202020204" pitchFamily="34" charset="0"/>
                        <a:cs typeface="Arial" panose="020B0604020202020204" pitchFamily="34" charset="0"/>
                      </a:endParaRPr>
                    </a:p>
                  </a:txBody>
                  <a:tcPr/>
                </a:tc>
                <a:tc>
                  <a:txBody>
                    <a:bodyPr/>
                    <a:lstStyle/>
                    <a:p>
                      <a:pPr algn="ctr"/>
                      <a:r>
                        <a:rPr lang="ar-SA" dirty="0">
                          <a:latin typeface="Arial" panose="020B0604020202020204" pitchFamily="34" charset="0"/>
                          <a:cs typeface="Arial" panose="020B0604020202020204" pitchFamily="34" charset="0"/>
                        </a:rPr>
                        <a:t>عدة الاف</a:t>
                      </a:r>
                      <a:endParaRPr lang="en-US" dirty="0">
                        <a:latin typeface="Arial" panose="020B0604020202020204" pitchFamily="34" charset="0"/>
                        <a:cs typeface="Arial" panose="020B0604020202020204" pitchFamily="34" charset="0"/>
                      </a:endParaRPr>
                    </a:p>
                  </a:txBody>
                  <a:tcPr/>
                </a:tc>
                <a:tc>
                  <a:txBody>
                    <a:bodyPr/>
                    <a:lstStyle/>
                    <a:p>
                      <a:pPr algn="ctr"/>
                      <a:r>
                        <a:rPr lang="ar-SA" dirty="0">
                          <a:latin typeface="Arial" panose="020B0604020202020204" pitchFamily="34" charset="0"/>
                          <a:cs typeface="Arial" panose="020B0604020202020204" pitchFamily="34" charset="0"/>
                        </a:rPr>
                        <a:t>الشغالات </a:t>
                      </a:r>
                    </a:p>
                    <a:p>
                      <a:pPr algn="ctr"/>
                      <a:r>
                        <a:rPr lang="ar-SA" dirty="0">
                          <a:latin typeface="Arial" panose="020B0604020202020204" pitchFamily="34" charset="0"/>
                          <a:cs typeface="Arial" panose="020B0604020202020204" pitchFamily="34" charset="0"/>
                        </a:rPr>
                        <a:t>(32كرموسوم)</a:t>
                      </a:r>
                      <a:endParaRPr lang="en-US"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188876677"/>
                  </a:ext>
                </a:extLst>
              </a:tr>
              <a:tr h="2108744">
                <a:tc>
                  <a:txBody>
                    <a:bodyPr/>
                    <a:lstStyle/>
                    <a:p>
                      <a:pPr algn="r"/>
                      <a:r>
                        <a:rPr lang="ar-SA" dirty="0">
                          <a:latin typeface="Arial" panose="020B0604020202020204" pitchFamily="34" charset="0"/>
                          <a:cs typeface="Arial" panose="020B0604020202020204" pitchFamily="34" charset="0"/>
                        </a:rPr>
                        <a:t>تلقيح الملكة</a:t>
                      </a:r>
                      <a:endParaRPr lang="en-US" dirty="0">
                        <a:latin typeface="Arial" panose="020B0604020202020204" pitchFamily="34" charset="0"/>
                        <a:cs typeface="Arial" panose="020B0604020202020204" pitchFamily="34" charset="0"/>
                      </a:endParaRPr>
                    </a:p>
                  </a:txBody>
                  <a:tcPr/>
                </a:tc>
                <a:tc>
                  <a:txBody>
                    <a:bodyPr/>
                    <a:lstStyle/>
                    <a:p>
                      <a:pPr algn="ctr"/>
                      <a:r>
                        <a:rPr lang="ar-SA" dirty="0">
                          <a:latin typeface="Arial" panose="020B0604020202020204" pitchFamily="34" charset="0"/>
                          <a:cs typeface="Arial" panose="020B0604020202020204" pitchFamily="34" charset="0"/>
                        </a:rPr>
                        <a:t>تعيش بضعة اسابيع وتموت مباشرة بعد تلقيح الملكة او تقتل جوعا من الشغالات في حال عدم حاجة الملكة للتلقيح اذ تعد عبئا على الخلية بسبب استهلاكها كميات كبيرة من العسل</a:t>
                      </a:r>
                      <a:endParaRPr lang="en-US" dirty="0">
                        <a:latin typeface="Arial" panose="020B0604020202020204" pitchFamily="34" charset="0"/>
                        <a:cs typeface="Arial" panose="020B0604020202020204" pitchFamily="34" charset="0"/>
                      </a:endParaRPr>
                    </a:p>
                  </a:txBody>
                  <a:tcPr/>
                </a:tc>
                <a:tc>
                  <a:txBody>
                    <a:bodyPr/>
                    <a:lstStyle/>
                    <a:p>
                      <a:pPr algn="ctr"/>
                      <a:r>
                        <a:rPr lang="ar-SA" dirty="0">
                          <a:latin typeface="Arial" panose="020B0604020202020204" pitchFamily="34" charset="0"/>
                          <a:cs typeface="Arial" panose="020B0604020202020204" pitchFamily="34" charset="0"/>
                        </a:rPr>
                        <a:t>بضع مئات في فترات معينة مثل موسم التطريد وحاجة الملكة للتلقيح </a:t>
                      </a:r>
                      <a:endParaRPr lang="en-US" dirty="0">
                        <a:latin typeface="Arial" panose="020B0604020202020204" pitchFamily="34" charset="0"/>
                        <a:cs typeface="Arial" panose="020B0604020202020204" pitchFamily="34" charset="0"/>
                      </a:endParaRPr>
                    </a:p>
                  </a:txBody>
                  <a:tcPr/>
                </a:tc>
                <a:tc>
                  <a:txBody>
                    <a:bodyPr/>
                    <a:lstStyle/>
                    <a:p>
                      <a:pPr algn="ctr"/>
                      <a:r>
                        <a:rPr lang="ar-SA" dirty="0">
                          <a:latin typeface="Arial" panose="020B0604020202020204" pitchFamily="34" charset="0"/>
                          <a:cs typeface="Arial" panose="020B0604020202020204" pitchFamily="34" charset="0"/>
                        </a:rPr>
                        <a:t>الذكور</a:t>
                      </a:r>
                    </a:p>
                    <a:p>
                      <a:pPr algn="ctr"/>
                      <a:r>
                        <a:rPr lang="ar-SA" dirty="0">
                          <a:latin typeface="Arial" panose="020B0604020202020204" pitchFamily="34" charset="0"/>
                          <a:cs typeface="Arial" panose="020B0604020202020204" pitchFamily="34" charset="0"/>
                        </a:rPr>
                        <a:t>(16 كرموسوم )</a:t>
                      </a:r>
                      <a:endParaRPr lang="en-US"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75704487"/>
                  </a:ext>
                </a:extLst>
              </a:tr>
            </a:tbl>
          </a:graphicData>
        </a:graphic>
      </p:graphicFrame>
    </p:spTree>
    <p:extLst>
      <p:ext uri="{BB962C8B-B14F-4D97-AF65-F5344CB8AC3E}">
        <p14:creationId xmlns:p14="http://schemas.microsoft.com/office/powerpoint/2010/main" val="4061252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1" presetClass="entr" presetSubtype="1"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wheel(1)">
                                      <p:cBhvr>
                                        <p:cTn id="13"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2DC325-3557-4574-840B-FCCBEB7C1802}"/>
              </a:ext>
            </a:extLst>
          </p:cNvPr>
          <p:cNvSpPr>
            <a:spLocks noGrp="1"/>
          </p:cNvSpPr>
          <p:nvPr>
            <p:ph type="title"/>
          </p:nvPr>
        </p:nvSpPr>
        <p:spPr>
          <a:xfrm>
            <a:off x="748454" y="525555"/>
            <a:ext cx="8596668" cy="1320800"/>
          </a:xfrm>
        </p:spPr>
        <p:txBody>
          <a:bodyPr/>
          <a:lstStyle/>
          <a:p>
            <a:pPr algn="ctr"/>
            <a:r>
              <a:rPr lang="ar-SA" dirty="0">
                <a:latin typeface="Arial" panose="020B0604020202020204" pitchFamily="34" charset="0"/>
                <a:cs typeface="Arial" panose="020B0604020202020204" pitchFamily="34" charset="0"/>
              </a:rPr>
              <a:t>اهم المواد التي تنتجها النحل </a:t>
            </a:r>
            <a:endParaRPr lang="en-US" dirty="0">
              <a:latin typeface="Arial" panose="020B0604020202020204" pitchFamily="34" charset="0"/>
              <a:cs typeface="Arial" panose="020B0604020202020204" pitchFamily="34" charset="0"/>
            </a:endParaRPr>
          </a:p>
        </p:txBody>
      </p:sp>
      <p:graphicFrame>
        <p:nvGraphicFramePr>
          <p:cNvPr id="4" name="Table 4">
            <a:extLst>
              <a:ext uri="{FF2B5EF4-FFF2-40B4-BE49-F238E27FC236}">
                <a16:creationId xmlns:a16="http://schemas.microsoft.com/office/drawing/2014/main" id="{F3ABC9B5-05E4-43D3-B90C-6CF0143ED8DB}"/>
              </a:ext>
            </a:extLst>
          </p:cNvPr>
          <p:cNvGraphicFramePr>
            <a:graphicFrameLocks noGrp="1"/>
          </p:cNvGraphicFramePr>
          <p:nvPr>
            <p:ph idx="1"/>
            <p:extLst>
              <p:ext uri="{D42A27DB-BD31-4B8C-83A1-F6EECF244321}">
                <p14:modId xmlns:p14="http://schemas.microsoft.com/office/powerpoint/2010/main" val="2097318762"/>
              </p:ext>
            </p:extLst>
          </p:nvPr>
        </p:nvGraphicFramePr>
        <p:xfrm>
          <a:off x="3854824" y="1846355"/>
          <a:ext cx="7498976" cy="3264125"/>
        </p:xfrm>
        <a:graphic>
          <a:graphicData uri="http://schemas.openxmlformats.org/drawingml/2006/table">
            <a:tbl>
              <a:tblPr firstRow="1" bandRow="1">
                <a:tableStyleId>{5C22544A-7EE6-4342-B048-85BDC9FD1C3A}</a:tableStyleId>
              </a:tblPr>
              <a:tblGrid>
                <a:gridCol w="5437237">
                  <a:extLst>
                    <a:ext uri="{9D8B030D-6E8A-4147-A177-3AD203B41FA5}">
                      <a16:colId xmlns:a16="http://schemas.microsoft.com/office/drawing/2014/main" val="1787454731"/>
                    </a:ext>
                  </a:extLst>
                </a:gridCol>
                <a:gridCol w="2061739">
                  <a:extLst>
                    <a:ext uri="{9D8B030D-6E8A-4147-A177-3AD203B41FA5}">
                      <a16:colId xmlns:a16="http://schemas.microsoft.com/office/drawing/2014/main" val="25432273"/>
                    </a:ext>
                  </a:extLst>
                </a:gridCol>
              </a:tblGrid>
              <a:tr h="861164">
                <a:tc>
                  <a:txBody>
                    <a:bodyPr/>
                    <a:lstStyle/>
                    <a:p>
                      <a:pPr algn="ctr"/>
                      <a:endParaRPr lang="ar-SA" dirty="0">
                        <a:latin typeface="Arial" panose="020B0604020202020204" pitchFamily="34" charset="0"/>
                        <a:cs typeface="Arial" panose="020B0604020202020204" pitchFamily="34" charset="0"/>
                      </a:endParaRPr>
                    </a:p>
                    <a:p>
                      <a:pPr algn="ctr"/>
                      <a:r>
                        <a:rPr lang="ar-SA" dirty="0">
                          <a:latin typeface="Arial" panose="020B0604020202020204" pitchFamily="34" charset="0"/>
                          <a:cs typeface="Arial" panose="020B0604020202020204" pitchFamily="34" charset="0"/>
                        </a:rPr>
                        <a:t>الاهمية</a:t>
                      </a:r>
                      <a:endParaRPr lang="en-US" dirty="0">
                        <a:latin typeface="Arial" panose="020B0604020202020204" pitchFamily="34" charset="0"/>
                        <a:cs typeface="Arial" panose="020B0604020202020204" pitchFamily="34" charset="0"/>
                      </a:endParaRPr>
                    </a:p>
                  </a:txBody>
                  <a:tcPr/>
                </a:tc>
                <a:tc>
                  <a:txBody>
                    <a:bodyPr/>
                    <a:lstStyle/>
                    <a:p>
                      <a:pPr algn="ctr"/>
                      <a:endParaRPr lang="ar-SA" dirty="0">
                        <a:latin typeface="Arial" panose="020B0604020202020204" pitchFamily="34" charset="0"/>
                        <a:cs typeface="Arial" panose="020B0604020202020204" pitchFamily="34" charset="0"/>
                      </a:endParaRPr>
                    </a:p>
                    <a:p>
                      <a:pPr algn="ctr"/>
                      <a:r>
                        <a:rPr lang="ar-SA" dirty="0">
                          <a:latin typeface="Arial" panose="020B0604020202020204" pitchFamily="34" charset="0"/>
                          <a:cs typeface="Arial" panose="020B0604020202020204" pitchFamily="34" charset="0"/>
                        </a:rPr>
                        <a:t>المادة </a:t>
                      </a:r>
                    </a:p>
                    <a:p>
                      <a:pPr algn="ctr"/>
                      <a:endParaRPr lang="en-US"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92317722"/>
                  </a:ext>
                </a:extLst>
              </a:tr>
              <a:tr h="788835">
                <a:tc>
                  <a:txBody>
                    <a:bodyPr/>
                    <a:lstStyle/>
                    <a:p>
                      <a:pPr algn="ctr"/>
                      <a:r>
                        <a:rPr lang="ar-SA" dirty="0">
                          <a:latin typeface="Arial" panose="020B0604020202020204" pitchFamily="34" charset="0"/>
                          <a:cs typeface="Arial" panose="020B0604020202020204" pitchFamily="34" charset="0"/>
                        </a:rPr>
                        <a:t>يستخدمه النحل كغذاء والانسان يستخدمه كغذاء وعلاجا لكثير من المشاكل الصحية</a:t>
                      </a:r>
                      <a:endParaRPr lang="en-US" dirty="0">
                        <a:latin typeface="Arial" panose="020B0604020202020204" pitchFamily="34" charset="0"/>
                        <a:cs typeface="Arial" panose="020B0604020202020204" pitchFamily="34" charset="0"/>
                      </a:endParaRPr>
                    </a:p>
                  </a:txBody>
                  <a:tcPr/>
                </a:tc>
                <a:tc>
                  <a:txBody>
                    <a:bodyPr/>
                    <a:lstStyle/>
                    <a:p>
                      <a:pPr algn="ctr"/>
                      <a:r>
                        <a:rPr lang="ar-SA" dirty="0">
                          <a:latin typeface="Arial" panose="020B0604020202020204" pitchFamily="34" charset="0"/>
                          <a:cs typeface="Arial" panose="020B0604020202020204" pitchFamily="34" charset="0"/>
                        </a:rPr>
                        <a:t>العسل</a:t>
                      </a:r>
                      <a:endParaRPr lang="en-US"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8654895"/>
                  </a:ext>
                </a:extLst>
              </a:tr>
              <a:tr h="788835">
                <a:tc>
                  <a:txBody>
                    <a:bodyPr/>
                    <a:lstStyle/>
                    <a:p>
                      <a:pPr algn="ctr"/>
                      <a:r>
                        <a:rPr lang="ar-SA" dirty="0">
                          <a:latin typeface="Arial" panose="020B0604020202020204" pitchFamily="34" charset="0"/>
                          <a:cs typeface="Arial" panose="020B0604020202020204" pitchFamily="34" charset="0"/>
                        </a:rPr>
                        <a:t>يستخدمه النحل مكانا لتنمية صغاره وتخزين العسل وحبوب اللقاح </a:t>
                      </a:r>
                      <a:endParaRPr lang="en-US" dirty="0">
                        <a:latin typeface="Arial" panose="020B0604020202020204" pitchFamily="34" charset="0"/>
                        <a:cs typeface="Arial" panose="020B0604020202020204" pitchFamily="34" charset="0"/>
                      </a:endParaRPr>
                    </a:p>
                  </a:txBody>
                  <a:tcPr/>
                </a:tc>
                <a:tc>
                  <a:txBody>
                    <a:bodyPr/>
                    <a:lstStyle/>
                    <a:p>
                      <a:pPr algn="ctr"/>
                      <a:r>
                        <a:rPr lang="ar-SA" dirty="0">
                          <a:latin typeface="Arial" panose="020B0604020202020204" pitchFamily="34" charset="0"/>
                          <a:cs typeface="Arial" panose="020B0604020202020204" pitchFamily="34" charset="0"/>
                        </a:rPr>
                        <a:t>الشمع </a:t>
                      </a:r>
                      <a:endParaRPr lang="en-US"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9578925"/>
                  </a:ext>
                </a:extLst>
              </a:tr>
              <a:tr h="772055">
                <a:tc>
                  <a:txBody>
                    <a:bodyPr/>
                    <a:lstStyle/>
                    <a:p>
                      <a:pPr algn="ctr"/>
                      <a:r>
                        <a:rPr lang="ar-SA" dirty="0">
                          <a:latin typeface="Arial" panose="020B0604020202020204" pitchFamily="34" charset="0"/>
                          <a:cs typeface="Arial" panose="020B0604020202020204" pitchFamily="34" charset="0"/>
                        </a:rPr>
                        <a:t>يستخدمه النحل في لصق الاقراص الشمعية ببعضها وسد الشقوق في الخلية وتضييق  مدخل الخلية عند الحاجة</a:t>
                      </a:r>
                      <a:endParaRPr lang="en-US" dirty="0">
                        <a:latin typeface="Arial" panose="020B0604020202020204" pitchFamily="34" charset="0"/>
                        <a:cs typeface="Arial" panose="020B0604020202020204" pitchFamily="34" charset="0"/>
                      </a:endParaRPr>
                    </a:p>
                  </a:txBody>
                  <a:tcPr/>
                </a:tc>
                <a:tc>
                  <a:txBody>
                    <a:bodyPr/>
                    <a:lstStyle/>
                    <a:p>
                      <a:pPr algn="ctr"/>
                      <a:r>
                        <a:rPr lang="ar-SA" dirty="0">
                          <a:latin typeface="Arial" panose="020B0604020202020204" pitchFamily="34" charset="0"/>
                          <a:cs typeface="Arial" panose="020B0604020202020204" pitchFamily="34" charset="0"/>
                        </a:rPr>
                        <a:t>البروبوليس (عكبر)</a:t>
                      </a:r>
                      <a:endParaRPr lang="en-US"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627458"/>
                  </a:ext>
                </a:extLst>
              </a:tr>
            </a:tbl>
          </a:graphicData>
        </a:graphic>
      </p:graphicFrame>
      <p:pic>
        <p:nvPicPr>
          <p:cNvPr id="5" name="Picture 4">
            <a:extLst>
              <a:ext uri="{FF2B5EF4-FFF2-40B4-BE49-F238E27FC236}">
                <a16:creationId xmlns:a16="http://schemas.microsoft.com/office/drawing/2014/main" id="{AE269793-0A17-4AC7-9CB2-250298C158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3096" y="3526959"/>
            <a:ext cx="3105150" cy="2965916"/>
          </a:xfrm>
          <a:prstGeom prst="rect">
            <a:avLst/>
          </a:prstGeom>
        </p:spPr>
      </p:pic>
    </p:spTree>
    <p:extLst>
      <p:ext uri="{BB962C8B-B14F-4D97-AF65-F5344CB8AC3E}">
        <p14:creationId xmlns:p14="http://schemas.microsoft.com/office/powerpoint/2010/main" val="1845572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1" presetClass="entr" presetSubtype="1"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wheel(1)">
                                      <p:cBhvr>
                                        <p:cTn id="13" dur="20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21" presetClass="entr" presetSubtype="1" fill="hold" nodeType="click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wheel(1)">
                                      <p:cBhvr>
                                        <p:cTn id="18"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71FCF1-D799-4156-9C1B-D4553D71C8E3}"/>
              </a:ext>
            </a:extLst>
          </p:cNvPr>
          <p:cNvSpPr>
            <a:spLocks noGrp="1"/>
          </p:cNvSpPr>
          <p:nvPr>
            <p:ph type="title"/>
          </p:nvPr>
        </p:nvSpPr>
        <p:spPr>
          <a:xfrm>
            <a:off x="1604682" y="365126"/>
            <a:ext cx="9749118" cy="531346"/>
          </a:xfrm>
        </p:spPr>
        <p:txBody>
          <a:bodyPr>
            <a:normAutofit fontScale="90000"/>
          </a:bodyPr>
          <a:lstStyle/>
          <a:p>
            <a:pPr algn="ctr"/>
            <a:r>
              <a:rPr lang="ar-SA" dirty="0">
                <a:latin typeface="Arial" panose="020B0604020202020204" pitchFamily="34" charset="0"/>
                <a:cs typeface="Arial" panose="020B0604020202020204" pitchFamily="34" charset="0"/>
              </a:rPr>
              <a:t>صفا محيطية الاقدام ومزدوجة الاقدام </a:t>
            </a:r>
            <a:endParaRPr lang="en-US"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D8E514BD-E9D6-4378-8B55-8F2BAE83B9EA}"/>
              </a:ext>
            </a:extLst>
          </p:cNvPr>
          <p:cNvSpPr>
            <a:spLocks noGrp="1"/>
          </p:cNvSpPr>
          <p:nvPr>
            <p:ph idx="1"/>
          </p:nvPr>
        </p:nvSpPr>
        <p:spPr>
          <a:xfrm>
            <a:off x="98612" y="1021976"/>
            <a:ext cx="11255188" cy="5773271"/>
          </a:xfrm>
        </p:spPr>
        <p:txBody>
          <a:bodyPr/>
          <a:lstStyle/>
          <a:p>
            <a:pPr marL="0" indent="0" algn="r">
              <a:buNone/>
            </a:pPr>
            <a:r>
              <a:rPr lang="ar-SA" dirty="0">
                <a:latin typeface="Arial" panose="020B0604020202020204" pitchFamily="34" charset="0"/>
                <a:cs typeface="Arial" panose="020B0604020202020204" pitchFamily="34" charset="0"/>
              </a:rPr>
              <a:t>** تعيش معظم كائنات هذين الصفين على اليابسة ، يشبه اجسام افرادها الدودة </a:t>
            </a:r>
          </a:p>
          <a:p>
            <a:pPr marL="0" indent="0" algn="r">
              <a:buNone/>
            </a:pPr>
            <a:r>
              <a:rPr lang="ar-SA" dirty="0">
                <a:latin typeface="Arial" panose="020B0604020202020204" pitchFamily="34" charset="0"/>
                <a:cs typeface="Arial" panose="020B0604020202020204" pitchFamily="34" charset="0"/>
              </a:rPr>
              <a:t>** جسمها مقسم الى عقل كثيرة ولها زوائد مفصلية كثيرة</a:t>
            </a:r>
          </a:p>
          <a:p>
            <a:pPr marL="0" indent="0" algn="r">
              <a:buNone/>
            </a:pPr>
            <a:endParaRPr lang="en-US" dirty="0"/>
          </a:p>
        </p:txBody>
      </p:sp>
      <p:graphicFrame>
        <p:nvGraphicFramePr>
          <p:cNvPr id="4" name="Table 4">
            <a:extLst>
              <a:ext uri="{FF2B5EF4-FFF2-40B4-BE49-F238E27FC236}">
                <a16:creationId xmlns:a16="http://schemas.microsoft.com/office/drawing/2014/main" id="{9C9384DC-3DBE-447D-BC63-B7286AEC998E}"/>
              </a:ext>
            </a:extLst>
          </p:cNvPr>
          <p:cNvGraphicFramePr>
            <a:graphicFrameLocks noGrp="1"/>
          </p:cNvGraphicFramePr>
          <p:nvPr>
            <p:extLst>
              <p:ext uri="{D42A27DB-BD31-4B8C-83A1-F6EECF244321}">
                <p14:modId xmlns:p14="http://schemas.microsoft.com/office/powerpoint/2010/main" val="1000842370"/>
              </p:ext>
            </p:extLst>
          </p:nvPr>
        </p:nvGraphicFramePr>
        <p:xfrm>
          <a:off x="1541929" y="2037476"/>
          <a:ext cx="8878048" cy="4229127"/>
        </p:xfrm>
        <a:graphic>
          <a:graphicData uri="http://schemas.openxmlformats.org/drawingml/2006/table">
            <a:tbl>
              <a:tblPr firstRow="1" bandRow="1">
                <a:tableStyleId>{5C22544A-7EE6-4342-B048-85BDC9FD1C3A}</a:tableStyleId>
              </a:tblPr>
              <a:tblGrid>
                <a:gridCol w="4439024">
                  <a:extLst>
                    <a:ext uri="{9D8B030D-6E8A-4147-A177-3AD203B41FA5}">
                      <a16:colId xmlns:a16="http://schemas.microsoft.com/office/drawing/2014/main" val="2088686062"/>
                    </a:ext>
                  </a:extLst>
                </a:gridCol>
                <a:gridCol w="4439024">
                  <a:extLst>
                    <a:ext uri="{9D8B030D-6E8A-4147-A177-3AD203B41FA5}">
                      <a16:colId xmlns:a16="http://schemas.microsoft.com/office/drawing/2014/main" val="4112094380"/>
                    </a:ext>
                  </a:extLst>
                </a:gridCol>
              </a:tblGrid>
              <a:tr h="598147">
                <a:tc>
                  <a:txBody>
                    <a:bodyPr/>
                    <a:lstStyle/>
                    <a:p>
                      <a:pPr algn="ctr"/>
                      <a:r>
                        <a:rPr lang="ar-SA" dirty="0">
                          <a:latin typeface="Arial" panose="020B0604020202020204" pitchFamily="34" charset="0"/>
                          <a:cs typeface="Arial" panose="020B0604020202020204" pitchFamily="34" charset="0"/>
                        </a:rPr>
                        <a:t>مزدوجة الاقدام</a:t>
                      </a:r>
                      <a:endParaRPr lang="en-US" dirty="0">
                        <a:latin typeface="Arial" panose="020B0604020202020204" pitchFamily="34" charset="0"/>
                        <a:cs typeface="Arial" panose="020B0604020202020204" pitchFamily="34" charset="0"/>
                      </a:endParaRPr>
                    </a:p>
                  </a:txBody>
                  <a:tcPr/>
                </a:tc>
                <a:tc>
                  <a:txBody>
                    <a:bodyPr/>
                    <a:lstStyle/>
                    <a:p>
                      <a:pPr algn="ctr"/>
                      <a:r>
                        <a:rPr lang="ar-SA" dirty="0">
                          <a:latin typeface="Arial" panose="020B0604020202020204" pitchFamily="34" charset="0"/>
                          <a:cs typeface="Arial" panose="020B0604020202020204" pitchFamily="34" charset="0"/>
                        </a:rPr>
                        <a:t>صف محيطية الاقدام </a:t>
                      </a:r>
                      <a:endParaRPr lang="en-US"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466740977"/>
                  </a:ext>
                </a:extLst>
              </a:tr>
              <a:tr h="5916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ar-SA" dirty="0">
                          <a:latin typeface="Arial" panose="020B0604020202020204" pitchFamily="34" charset="0"/>
                          <a:cs typeface="Arial" panose="020B0604020202020204" pitchFamily="34" charset="0"/>
                        </a:rPr>
                        <a:t>ذوات الالف القدم </a:t>
                      </a:r>
                      <a:endParaRPr lang="en-US" dirty="0">
                        <a:latin typeface="Arial" panose="020B0604020202020204" pitchFamily="34" charset="0"/>
                        <a:cs typeface="Arial" panose="020B0604020202020204" pitchFamily="34" charset="0"/>
                      </a:endParaRPr>
                    </a:p>
                    <a:p>
                      <a:pPr algn="ctr"/>
                      <a:endParaRPr lang="en-US" dirty="0">
                        <a:latin typeface="Arial" panose="020B0604020202020204" pitchFamily="34" charset="0"/>
                        <a:cs typeface="Arial" panose="020B0604020202020204" pitchFamily="34" charset="0"/>
                      </a:endParaRPr>
                    </a:p>
                  </a:txBody>
                  <a:tcPr/>
                </a:tc>
                <a:tc>
                  <a:txBody>
                    <a:bodyPr/>
                    <a:lstStyle/>
                    <a:p>
                      <a:pPr algn="ctr"/>
                      <a:r>
                        <a:rPr lang="ar-SA" dirty="0">
                          <a:latin typeface="Arial" panose="020B0604020202020204" pitchFamily="34" charset="0"/>
                          <a:cs typeface="Arial" panose="020B0604020202020204" pitchFamily="34" charset="0"/>
                        </a:rPr>
                        <a:t>ذوات المئة القدم </a:t>
                      </a:r>
                      <a:endParaRPr lang="en-US"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421321891"/>
                  </a:ext>
                </a:extLst>
              </a:tr>
              <a:tr h="51995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ar-SA" dirty="0">
                          <a:latin typeface="Arial" panose="020B0604020202020204" pitchFamily="34" charset="0"/>
                          <a:cs typeface="Arial" panose="020B0604020202020204" pitchFamily="34" charset="0"/>
                        </a:rPr>
                        <a:t>مثال : عصا  موسى</a:t>
                      </a:r>
                      <a:endParaRPr lang="en-US" dirty="0">
                        <a:latin typeface="Arial" panose="020B0604020202020204" pitchFamily="34" charset="0"/>
                        <a:cs typeface="Arial" panose="020B0604020202020204" pitchFamily="34" charset="0"/>
                      </a:endParaRPr>
                    </a:p>
                  </a:txBody>
                  <a:tcPr/>
                </a:tc>
                <a:tc>
                  <a:txBody>
                    <a:bodyPr/>
                    <a:lstStyle/>
                    <a:p>
                      <a:pPr algn="ctr"/>
                      <a:r>
                        <a:rPr lang="ar-SA" dirty="0">
                          <a:latin typeface="Arial" panose="020B0604020202020204" pitchFamily="34" charset="0"/>
                          <a:cs typeface="Arial" panose="020B0604020202020204" pitchFamily="34" charset="0"/>
                        </a:rPr>
                        <a:t>مثال : ام اربع واربعين </a:t>
                      </a:r>
                      <a:endParaRPr lang="en-US"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99817475"/>
                  </a:ext>
                </a:extLst>
              </a:tr>
              <a:tr h="100790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ar-SA" dirty="0">
                          <a:latin typeface="Arial" panose="020B0604020202020204" pitchFamily="34" charset="0"/>
                          <a:cs typeface="Arial" panose="020B0604020202020204" pitchFamily="34" charset="0"/>
                        </a:rPr>
                        <a:t>الجذع مقسم الى عدة قطع  في كل عقلة زوجين من الزوائد المفصلية</a:t>
                      </a:r>
                      <a:endParaRPr lang="en-US" dirty="0">
                        <a:latin typeface="Arial" panose="020B0604020202020204" pitchFamily="34" charset="0"/>
                        <a:cs typeface="Arial" panose="020B0604020202020204" pitchFamily="34" charset="0"/>
                      </a:endParaRPr>
                    </a:p>
                    <a:p>
                      <a:pPr algn="ctr"/>
                      <a:endParaRPr lang="en-US" b="1" dirty="0">
                        <a:latin typeface="Arial" panose="020B0604020202020204" pitchFamily="34" charset="0"/>
                        <a:cs typeface="Arial" panose="020B0604020202020204" pitchFamily="34" charset="0"/>
                      </a:endParaRPr>
                    </a:p>
                  </a:txBody>
                  <a:tcPr/>
                </a:tc>
                <a:tc>
                  <a:txBody>
                    <a:bodyPr/>
                    <a:lstStyle/>
                    <a:p>
                      <a:pPr algn="ctr"/>
                      <a:r>
                        <a:rPr lang="ar-SA" dirty="0">
                          <a:latin typeface="Arial" panose="020B0604020202020204" pitchFamily="34" charset="0"/>
                          <a:cs typeface="Arial" panose="020B0604020202020204" pitchFamily="34" charset="0"/>
                        </a:rPr>
                        <a:t>الجذع مقسم الى عدة قطع (21 عقلة) في كل عقلة زوج واحد من الزوائد المفصلية</a:t>
                      </a:r>
                      <a:endParaRPr lang="en-US"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195221944"/>
                  </a:ext>
                </a:extLst>
              </a:tr>
              <a:tr h="1007907">
                <a:tc>
                  <a:txBody>
                    <a:bodyPr/>
                    <a:lstStyle/>
                    <a:p>
                      <a:pPr algn="ctr"/>
                      <a:r>
                        <a:rPr lang="ar-SA" dirty="0">
                          <a:latin typeface="Arial" panose="020B0604020202020204" pitchFamily="34" charset="0"/>
                          <a:cs typeface="Arial" panose="020B0604020202020204" pitchFamily="34" charset="0"/>
                        </a:rPr>
                        <a:t>الراس يحوي عيون بسيطة وزوج من قرون الاستشعار</a:t>
                      </a:r>
                    </a:p>
                    <a:p>
                      <a:pPr algn="ctr"/>
                      <a:endParaRPr lang="en-US" dirty="0">
                        <a:latin typeface="Arial" panose="020B0604020202020204" pitchFamily="34" charset="0"/>
                        <a:cs typeface="Arial" panose="020B0604020202020204" pitchFamily="34" charset="0"/>
                      </a:endParaRPr>
                    </a:p>
                  </a:txBody>
                  <a:tcPr/>
                </a:tc>
                <a:tc>
                  <a:txBody>
                    <a:bodyPr/>
                    <a:lstStyle/>
                    <a:p>
                      <a:pPr algn="ctr"/>
                      <a:r>
                        <a:rPr lang="ar-SA" dirty="0">
                          <a:latin typeface="Arial" panose="020B0604020202020204" pitchFamily="34" charset="0"/>
                          <a:cs typeface="Arial" panose="020B0604020202020204" pitchFamily="34" charset="0"/>
                        </a:rPr>
                        <a:t>الراس يحوي عيون بسيطة وزوج من قرون الاستشعار</a:t>
                      </a:r>
                    </a:p>
                    <a:p>
                      <a:pPr algn="ctr"/>
                      <a:r>
                        <a:rPr lang="ar-SA" dirty="0">
                          <a:latin typeface="Arial" panose="020B0604020202020204" pitchFamily="34" charset="0"/>
                          <a:cs typeface="Arial" panose="020B0604020202020204" pitchFamily="34" charset="0"/>
                        </a:rPr>
                        <a:t>واجزاء فمية مع فكوك </a:t>
                      </a:r>
                    </a:p>
                    <a:p>
                      <a:pPr algn="ctr"/>
                      <a:r>
                        <a:rPr lang="ar-SA" dirty="0">
                          <a:latin typeface="Arial" panose="020B0604020202020204" pitchFamily="34" charset="0"/>
                          <a:cs typeface="Arial" panose="020B0604020202020204" pitchFamily="34" charset="0"/>
                        </a:rPr>
                        <a:t>تحورت الزوائد في القطعة الامامية الى مخالب سمية بهما غدتا السم تستخدمها في شل الضحية عند افتراسها او للدفاع عن نفسها</a:t>
                      </a:r>
                      <a:endParaRPr lang="en-US"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00239355"/>
                  </a:ext>
                </a:extLst>
              </a:tr>
            </a:tbl>
          </a:graphicData>
        </a:graphic>
      </p:graphicFrame>
    </p:spTree>
    <p:extLst>
      <p:ext uri="{BB962C8B-B14F-4D97-AF65-F5344CB8AC3E}">
        <p14:creationId xmlns:p14="http://schemas.microsoft.com/office/powerpoint/2010/main" val="3322478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 calcmode="lin" valueType="num">
                                      <p:cBhvr additive="base">
                                        <p:cTn id="19"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1" presetClass="entr" presetSubtype="1" fill="hold" nodeType="click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wheel(1)">
                                      <p:cBhvr>
                                        <p:cTn id="25"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B37AD-15EB-471A-B0E2-493C2713244C}"/>
              </a:ext>
            </a:extLst>
          </p:cNvPr>
          <p:cNvSpPr>
            <a:spLocks noGrp="1"/>
          </p:cNvSpPr>
          <p:nvPr>
            <p:ph type="title"/>
          </p:nvPr>
        </p:nvSpPr>
        <p:spPr>
          <a:xfrm>
            <a:off x="677334" y="609600"/>
            <a:ext cx="8161866" cy="599440"/>
          </a:xfrm>
        </p:spPr>
        <p:txBody>
          <a:bodyPr>
            <a:normAutofit fontScale="90000"/>
          </a:bodyPr>
          <a:lstStyle/>
          <a:p>
            <a:pPr algn="ctr"/>
            <a:r>
              <a:rPr lang="ar-SA" dirty="0">
                <a:latin typeface="Arial" panose="020B0604020202020204" pitchFamily="34" charset="0"/>
                <a:cs typeface="Arial" panose="020B0604020202020204" pitchFamily="34" charset="0"/>
              </a:rPr>
              <a:t>الخصائص العامة</a:t>
            </a:r>
            <a:br>
              <a:rPr lang="ar-SA" dirty="0">
                <a:latin typeface="Arial" panose="020B0604020202020204" pitchFamily="34" charset="0"/>
                <a:cs typeface="Arial" panose="020B0604020202020204" pitchFamily="34" charset="0"/>
              </a:rPr>
            </a:br>
            <a:endParaRPr lang="en-US"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FF5F4E4F-255A-4E9A-9024-2B7D5EAFBB8C}"/>
              </a:ext>
            </a:extLst>
          </p:cNvPr>
          <p:cNvSpPr>
            <a:spLocks noGrp="1"/>
          </p:cNvSpPr>
          <p:nvPr>
            <p:ph idx="1"/>
          </p:nvPr>
        </p:nvSpPr>
        <p:spPr>
          <a:xfrm>
            <a:off x="-917786" y="1708076"/>
            <a:ext cx="10515600" cy="5522258"/>
          </a:xfrm>
        </p:spPr>
        <p:txBody>
          <a:bodyPr>
            <a:normAutofit/>
          </a:bodyPr>
          <a:lstStyle/>
          <a:p>
            <a:pPr marL="0" indent="0" algn="r">
              <a:buNone/>
            </a:pPr>
            <a:r>
              <a:rPr lang="ar-SA" sz="2400" dirty="0">
                <a:latin typeface="Arial" panose="020B0604020202020204" pitchFamily="34" charset="0"/>
                <a:cs typeface="Arial" panose="020B0604020202020204" pitchFamily="34" charset="0"/>
              </a:rPr>
              <a:t>** جسم المفصليات مقسم الى قطع لتكون  مناطق مختلفة:</a:t>
            </a:r>
          </a:p>
          <a:p>
            <a:pPr marL="0" indent="0" algn="r">
              <a:buNone/>
            </a:pPr>
            <a:r>
              <a:rPr lang="ar-SA" sz="2400" dirty="0">
                <a:latin typeface="Arial" panose="020B0604020202020204" pitchFamily="34" charset="0"/>
                <a:cs typeface="Arial" panose="020B0604020202020204" pitchFamily="34" charset="0"/>
              </a:rPr>
              <a:t>1-  راس،صدر ، بطن مثل الحشرات</a:t>
            </a:r>
          </a:p>
          <a:p>
            <a:pPr marL="0" indent="0" algn="r">
              <a:buNone/>
            </a:pPr>
            <a:r>
              <a:rPr lang="ar-SA" sz="2400" dirty="0">
                <a:latin typeface="Arial" panose="020B0604020202020204" pitchFamily="34" charset="0"/>
                <a:cs typeface="Arial" panose="020B0604020202020204" pitchFamily="34" charset="0"/>
              </a:rPr>
              <a:t>2-  راس – صدر ،بطن مثل لوبستر ( تندمج المنطقتان الاولى والثانية فتكون منطقة راس- صدرية)</a:t>
            </a:r>
          </a:p>
          <a:p>
            <a:pPr marL="0" indent="0" algn="r">
              <a:buNone/>
            </a:pPr>
            <a:r>
              <a:rPr lang="ar-SA" sz="2400" dirty="0">
                <a:latin typeface="Arial" panose="020B0604020202020204" pitchFamily="34" charset="0"/>
                <a:cs typeface="Arial" panose="020B0604020202020204" pitchFamily="34" charset="0"/>
              </a:rPr>
              <a:t>3- راس وجذع : عديدات الاقدام</a:t>
            </a:r>
          </a:p>
          <a:p>
            <a:pPr marL="0" indent="0" algn="r">
              <a:buNone/>
            </a:pPr>
            <a:endParaRPr lang="ar-SA" dirty="0"/>
          </a:p>
          <a:p>
            <a:pPr marL="0" indent="0" algn="r">
              <a:buNone/>
            </a:pPr>
            <a:endParaRPr lang="en-US" dirty="0"/>
          </a:p>
        </p:txBody>
      </p:sp>
      <p:pic>
        <p:nvPicPr>
          <p:cNvPr id="7" name="Picture 6">
            <a:extLst>
              <a:ext uri="{FF2B5EF4-FFF2-40B4-BE49-F238E27FC236}">
                <a16:creationId xmlns:a16="http://schemas.microsoft.com/office/drawing/2014/main" id="{8F3B7302-FC75-4FF7-B6BE-4E718F072F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0914" y="3697941"/>
            <a:ext cx="2550459" cy="2104128"/>
          </a:xfrm>
          <a:prstGeom prst="rect">
            <a:avLst/>
          </a:prstGeom>
        </p:spPr>
      </p:pic>
      <p:pic>
        <p:nvPicPr>
          <p:cNvPr id="10" name="Picture 9">
            <a:extLst>
              <a:ext uri="{FF2B5EF4-FFF2-40B4-BE49-F238E27FC236}">
                <a16:creationId xmlns:a16="http://schemas.microsoft.com/office/drawing/2014/main" id="{83F8B658-B372-4E3E-A914-B4853CEC37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52118" y="3811289"/>
            <a:ext cx="3313621" cy="2104128"/>
          </a:xfrm>
          <a:prstGeom prst="rect">
            <a:avLst/>
          </a:prstGeom>
        </p:spPr>
      </p:pic>
      <p:pic>
        <p:nvPicPr>
          <p:cNvPr id="13" name="Picture 12">
            <a:extLst>
              <a:ext uri="{FF2B5EF4-FFF2-40B4-BE49-F238E27FC236}">
                <a16:creationId xmlns:a16="http://schemas.microsoft.com/office/drawing/2014/main" id="{A47A5635-B24C-49E3-AE5E-B43A166A98C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12544" y="3939989"/>
            <a:ext cx="3453312" cy="1862080"/>
          </a:xfrm>
          <a:prstGeom prst="rect">
            <a:avLst/>
          </a:prstGeom>
        </p:spPr>
      </p:pic>
    </p:spTree>
    <p:extLst>
      <p:ext uri="{BB962C8B-B14F-4D97-AF65-F5344CB8AC3E}">
        <p14:creationId xmlns:p14="http://schemas.microsoft.com/office/powerpoint/2010/main" val="143695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barn(inVertical)">
                                      <p:cBhvr>
                                        <p:cTn id="12" dur="500"/>
                                        <p:tgtEl>
                                          <p:spTgt spid="3">
                                            <p:txEl>
                                              <p:pRg st="0" end="0"/>
                                            </p:txEl>
                                          </p:spTgt>
                                        </p:tgtEl>
                                      </p:cBhvr>
                                    </p:animEffect>
                                  </p:childTnLst>
                                </p:cTn>
                              </p:par>
                              <p:par>
                                <p:cTn id="13" presetID="16" presetClass="entr" presetSubtype="21" fill="hold"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barn(inVertical)">
                                      <p:cBhvr>
                                        <p:cTn id="15" dur="500"/>
                                        <p:tgtEl>
                                          <p:spTgt spid="3">
                                            <p:txEl>
                                              <p:pRg st="1" end="1"/>
                                            </p:txEl>
                                          </p:spTgt>
                                        </p:tgtEl>
                                      </p:cBhvr>
                                    </p:animEffect>
                                  </p:childTnLst>
                                </p:cTn>
                              </p:par>
                              <p:par>
                                <p:cTn id="16" presetID="16" presetClass="entr" presetSubtype="21" fill="hold" nodeType="with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barn(inVertical)">
                                      <p:cBhvr>
                                        <p:cTn id="18" dur="500"/>
                                        <p:tgtEl>
                                          <p:spTgt spid="3">
                                            <p:txEl>
                                              <p:pRg st="2" end="2"/>
                                            </p:txEl>
                                          </p:spTgt>
                                        </p:tgtEl>
                                      </p:cBhvr>
                                    </p:animEffect>
                                  </p:childTnLst>
                                </p:cTn>
                              </p:par>
                              <p:par>
                                <p:cTn id="19" presetID="16" presetClass="entr" presetSubtype="21" fill="hold"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barn(inVertical)">
                                      <p:cBhvr>
                                        <p:cTn id="21" dur="500"/>
                                        <p:tgtEl>
                                          <p:spTgt spid="3">
                                            <p:txEl>
                                              <p:pRg st="3" end="3"/>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1" presetClass="entr" presetSubtype="1" fill="hold" nodeType="click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wheel(1)">
                                      <p:cBhvr>
                                        <p:cTn id="26" dur="2000"/>
                                        <p:tgtEl>
                                          <p:spTgt spid="13"/>
                                        </p:tgtEl>
                                      </p:cBhvr>
                                    </p:animEffect>
                                  </p:childTnLst>
                                </p:cTn>
                              </p:par>
                            </p:childTnLst>
                          </p:cTn>
                        </p:par>
                      </p:childTnLst>
                    </p:cTn>
                  </p:par>
                  <p:par>
                    <p:cTn id="27" fill="hold">
                      <p:stCondLst>
                        <p:cond delay="indefinite"/>
                      </p:stCondLst>
                      <p:childTnLst>
                        <p:par>
                          <p:cTn id="28" fill="hold">
                            <p:stCondLst>
                              <p:cond delay="0"/>
                            </p:stCondLst>
                            <p:childTnLst>
                              <p:par>
                                <p:cTn id="29" presetID="21" presetClass="entr" presetSubtype="1" fill="hold" nodeType="click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wheel(1)">
                                      <p:cBhvr>
                                        <p:cTn id="31" dur="2000"/>
                                        <p:tgtEl>
                                          <p:spTgt spid="10"/>
                                        </p:tgtEl>
                                      </p:cBhvr>
                                    </p:animEffect>
                                  </p:childTnLst>
                                </p:cTn>
                              </p:par>
                            </p:childTnLst>
                          </p:cTn>
                        </p:par>
                      </p:childTnLst>
                    </p:cTn>
                  </p:par>
                  <p:par>
                    <p:cTn id="32" fill="hold">
                      <p:stCondLst>
                        <p:cond delay="indefinite"/>
                      </p:stCondLst>
                      <p:childTnLst>
                        <p:par>
                          <p:cTn id="33" fill="hold">
                            <p:stCondLst>
                              <p:cond delay="0"/>
                            </p:stCondLst>
                            <p:childTnLst>
                              <p:par>
                                <p:cTn id="34" presetID="21" presetClass="entr" presetSubtype="1" fill="hold" nodeType="clickEffect">
                                  <p:stCondLst>
                                    <p:cond delay="0"/>
                                  </p:stCondLst>
                                  <p:childTnLst>
                                    <p:set>
                                      <p:cBhvr>
                                        <p:cTn id="35" dur="1" fill="hold">
                                          <p:stCondLst>
                                            <p:cond delay="0"/>
                                          </p:stCondLst>
                                        </p:cTn>
                                        <p:tgtEl>
                                          <p:spTgt spid="7"/>
                                        </p:tgtEl>
                                        <p:attrNameLst>
                                          <p:attrName>style.visibility</p:attrName>
                                        </p:attrNameLst>
                                      </p:cBhvr>
                                      <p:to>
                                        <p:strVal val="visible"/>
                                      </p:to>
                                    </p:set>
                                    <p:animEffect transition="in" filter="wheel(1)">
                                      <p:cBhvr>
                                        <p:cTn id="36"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29DA0E-98B4-480B-AF52-906F90DFE32F}"/>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D0FF058C-DA7B-4A9B-8E1D-A27EDAFE2A77}"/>
              </a:ext>
            </a:extLst>
          </p:cNvPr>
          <p:cNvSpPr>
            <a:spLocks noGrp="1"/>
          </p:cNvSpPr>
          <p:nvPr>
            <p:ph idx="1"/>
          </p:nvPr>
        </p:nvSpPr>
        <p:spPr>
          <a:xfrm>
            <a:off x="677334" y="2316480"/>
            <a:ext cx="9462346" cy="3724882"/>
          </a:xfrm>
        </p:spPr>
        <p:txBody>
          <a:bodyPr/>
          <a:lstStyle/>
          <a:p>
            <a:pPr marL="0" indent="0" algn="r">
              <a:buNone/>
            </a:pPr>
            <a:r>
              <a:rPr lang="ar-SA" dirty="0">
                <a:latin typeface="Arial" panose="020B0604020202020204" pitchFamily="34" charset="0"/>
                <a:cs typeface="Arial" panose="020B0604020202020204" pitchFamily="34" charset="0"/>
              </a:rPr>
              <a:t>** الهيكل الخارجي :</a:t>
            </a:r>
          </a:p>
          <a:p>
            <a:pPr marL="0" indent="0" algn="r">
              <a:buNone/>
            </a:pPr>
            <a:r>
              <a:rPr lang="ar-SA" dirty="0">
                <a:latin typeface="Arial" panose="020B0604020202020204" pitchFamily="34" charset="0"/>
                <a:cs typeface="Arial" panose="020B0604020202020204" pitchFamily="34" charset="0"/>
              </a:rPr>
              <a:t>جسمها مغطى بهيكل خارجي صلب غير منفذ للماء يحتوي البروتين والكايتن يكون سميكا في بعض مواقع الحسم ومرنا في مواقع اخرى مثل المفاصل </a:t>
            </a:r>
          </a:p>
          <a:p>
            <a:pPr marL="0" indent="0" algn="r">
              <a:buNone/>
            </a:pPr>
            <a:r>
              <a:rPr lang="ar-SA" dirty="0">
                <a:latin typeface="Arial" panose="020B0604020202020204" pitchFamily="34" charset="0"/>
                <a:cs typeface="Arial" panose="020B0604020202020204" pitchFamily="34" charset="0"/>
              </a:rPr>
              <a:t>قد يكون           1- هيكل رقيق مثل حشرة المن</a:t>
            </a:r>
          </a:p>
          <a:p>
            <a:pPr marL="0" indent="0" algn="r">
              <a:buNone/>
            </a:pPr>
            <a:r>
              <a:rPr lang="ar-SA" dirty="0">
                <a:latin typeface="Arial" panose="020B0604020202020204" pitchFamily="34" charset="0"/>
                <a:cs typeface="Arial" panose="020B0604020202020204" pitchFamily="34" charset="0"/>
              </a:rPr>
              <a:t>                  2- ما يكون اكثر صلابة ويحتوي على كربونات لكاليسوم مثل سرطان البحر</a:t>
            </a:r>
          </a:p>
          <a:p>
            <a:pPr marL="0" indent="0" algn="r">
              <a:buNone/>
            </a:pPr>
            <a:r>
              <a:rPr lang="ar-SA" dirty="0">
                <a:latin typeface="Arial" panose="020B0604020202020204" pitchFamily="34" charset="0"/>
                <a:cs typeface="Arial" panose="020B0604020202020204" pitchFamily="34" charset="0"/>
              </a:rPr>
              <a:t>                    3- يكون قاسيا ويتكون من الكايتن مثل بعض انواع الخنافس</a:t>
            </a:r>
          </a:p>
          <a:p>
            <a:pPr marL="0" indent="0" algn="r">
              <a:buNone/>
            </a:pPr>
            <a:r>
              <a:rPr lang="ar-SA" dirty="0">
                <a:latin typeface="Arial" panose="020B0604020202020204" pitchFamily="34" charset="0"/>
                <a:cs typeface="Arial" panose="020B0604020202020204" pitchFamily="34" charset="0"/>
              </a:rPr>
              <a:t>اهميته : 1- يعطي الجسم الشكل ويدعمه  2- الحماية   3- يقلل من تبخر الماء </a:t>
            </a:r>
          </a:p>
          <a:p>
            <a:pPr marL="0" indent="0" algn="r">
              <a:buNone/>
            </a:pPr>
            <a:r>
              <a:rPr lang="ar-SA" dirty="0">
                <a:latin typeface="Arial" panose="020B0604020202020204" pitchFamily="34" charset="0"/>
                <a:cs typeface="Arial" panose="020B0604020202020204" pitchFamily="34" charset="0"/>
              </a:rPr>
              <a:t>              4- مناطق اتصال العصلات بعضها ببعض </a:t>
            </a:r>
          </a:p>
          <a:p>
            <a:pPr marL="0" indent="0" algn="r">
              <a:buNone/>
            </a:pPr>
            <a:endParaRPr lang="ar-SA" dirty="0"/>
          </a:p>
          <a:p>
            <a:endParaRPr lang="en-US" dirty="0"/>
          </a:p>
        </p:txBody>
      </p:sp>
      <p:cxnSp>
        <p:nvCxnSpPr>
          <p:cNvPr id="4" name="Straight Arrow Connector 3">
            <a:extLst>
              <a:ext uri="{FF2B5EF4-FFF2-40B4-BE49-F238E27FC236}">
                <a16:creationId xmlns:a16="http://schemas.microsoft.com/office/drawing/2014/main" id="{701C67F2-E9A7-4034-A262-9CBE6454DD86}"/>
              </a:ext>
            </a:extLst>
          </p:cNvPr>
          <p:cNvCxnSpPr/>
          <p:nvPr/>
        </p:nvCxnSpPr>
        <p:spPr>
          <a:xfrm flipH="1">
            <a:off x="8704131" y="3589164"/>
            <a:ext cx="73510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A3C4B19E-5787-4AFF-8C72-4064E3948667}"/>
              </a:ext>
            </a:extLst>
          </p:cNvPr>
          <p:cNvCxnSpPr>
            <a:cxnSpLocks/>
          </p:cNvCxnSpPr>
          <p:nvPr/>
        </p:nvCxnSpPr>
        <p:spPr>
          <a:xfrm flipH="1">
            <a:off x="8704131" y="3980925"/>
            <a:ext cx="73510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F5412015-54FD-4A1E-AA1B-7AB508AEBC29}"/>
              </a:ext>
            </a:extLst>
          </p:cNvPr>
          <p:cNvCxnSpPr>
            <a:cxnSpLocks/>
          </p:cNvCxnSpPr>
          <p:nvPr/>
        </p:nvCxnSpPr>
        <p:spPr>
          <a:xfrm>
            <a:off x="9439237" y="3589164"/>
            <a:ext cx="0" cy="782015"/>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B953BC56-E539-4881-8039-0545EE95D7C5}"/>
              </a:ext>
            </a:extLst>
          </p:cNvPr>
          <p:cNvCxnSpPr/>
          <p:nvPr/>
        </p:nvCxnSpPr>
        <p:spPr>
          <a:xfrm flipH="1">
            <a:off x="8704131" y="4343078"/>
            <a:ext cx="73510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695483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 calcmode="lin" valueType="num">
                                      <p:cBhvr additive="base">
                                        <p:cTn id="12"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 calcmode="lin" valueType="num">
                                      <p:cBhvr additive="base">
                                        <p:cTn id="18"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3">
                                            <p:txEl>
                                              <p:pRg st="2" end="2"/>
                                            </p:txEl>
                                          </p:spTgt>
                                        </p:tgtEl>
                                        <p:attrNameLst>
                                          <p:attrName>ppt_y</p:attrName>
                                        </p:attrNameLst>
                                      </p:cBhvr>
                                      <p:tavLst>
                                        <p:tav tm="0">
                                          <p:val>
                                            <p:strVal val="1+#ppt_h/2"/>
                                          </p:val>
                                        </p:tav>
                                        <p:tav tm="100000">
                                          <p:val>
                                            <p:strVal val="#ppt_y"/>
                                          </p:val>
                                        </p:tav>
                                      </p:tavLst>
                                    </p:anim>
                                  </p:childTnLst>
                                </p:cTn>
                              </p:par>
                              <p:par>
                                <p:cTn id="20" presetID="2" presetClass="entr" presetSubtype="4" fill="hold" nodeType="with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 calcmode="lin" valueType="num">
                                      <p:cBhvr additive="base">
                                        <p:cTn id="22"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4" presetID="2" presetClass="entr" presetSubtype="4" fill="hold" nodeType="withEffect">
                                  <p:stCondLst>
                                    <p:cond delay="0"/>
                                  </p:stCondLst>
                                  <p:childTnLst>
                                    <p:set>
                                      <p:cBhvr>
                                        <p:cTn id="25" dur="1" fill="hold">
                                          <p:stCondLst>
                                            <p:cond delay="0"/>
                                          </p:stCondLst>
                                        </p:cTn>
                                        <p:tgtEl>
                                          <p:spTgt spid="3">
                                            <p:txEl>
                                              <p:pRg st="4" end="4"/>
                                            </p:txEl>
                                          </p:spTgt>
                                        </p:tgtEl>
                                        <p:attrNameLst>
                                          <p:attrName>style.visibility</p:attrName>
                                        </p:attrNameLst>
                                      </p:cBhvr>
                                      <p:to>
                                        <p:strVal val="visible"/>
                                      </p:to>
                                    </p:set>
                                    <p:anim calcmode="lin" valueType="num">
                                      <p:cBhvr additive="base">
                                        <p:cTn id="26"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7"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8" presetID="2" presetClass="entr" presetSubtype="4" fill="hold" nodeType="with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anim calcmode="lin" valueType="num">
                                      <p:cBhvr additive="base">
                                        <p:cTn id="30"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3">
                                            <p:txEl>
                                              <p:pRg st="5" end="5"/>
                                            </p:txEl>
                                          </p:spTgt>
                                        </p:tgtEl>
                                        <p:attrNameLst>
                                          <p:attrName>ppt_y</p:attrName>
                                        </p:attrNameLst>
                                      </p:cBhvr>
                                      <p:tavLst>
                                        <p:tav tm="0">
                                          <p:val>
                                            <p:strVal val="1+#ppt_h/2"/>
                                          </p:val>
                                        </p:tav>
                                        <p:tav tm="100000">
                                          <p:val>
                                            <p:strVal val="#ppt_y"/>
                                          </p:val>
                                        </p:tav>
                                      </p:tavLst>
                                    </p:anim>
                                  </p:childTnLst>
                                </p:cTn>
                              </p:par>
                              <p:par>
                                <p:cTn id="32" presetID="2" presetClass="entr" presetSubtype="4" fill="hold" nodeType="withEffect">
                                  <p:stCondLst>
                                    <p:cond delay="0"/>
                                  </p:stCondLst>
                                  <p:childTnLst>
                                    <p:set>
                                      <p:cBhvr>
                                        <p:cTn id="33" dur="1" fill="hold">
                                          <p:stCondLst>
                                            <p:cond delay="0"/>
                                          </p:stCondLst>
                                        </p:cTn>
                                        <p:tgtEl>
                                          <p:spTgt spid="3">
                                            <p:txEl>
                                              <p:pRg st="6" end="6"/>
                                            </p:txEl>
                                          </p:spTgt>
                                        </p:tgtEl>
                                        <p:attrNameLst>
                                          <p:attrName>style.visibility</p:attrName>
                                        </p:attrNameLst>
                                      </p:cBhvr>
                                      <p:to>
                                        <p:strVal val="visible"/>
                                      </p:to>
                                    </p:set>
                                    <p:anim calcmode="lin" valueType="num">
                                      <p:cBhvr additive="base">
                                        <p:cTn id="34"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5"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748E646-23F2-4804-92FB-507EB963F75E}"/>
              </a:ext>
            </a:extLst>
          </p:cNvPr>
          <p:cNvSpPr>
            <a:spLocks noGrp="1"/>
          </p:cNvSpPr>
          <p:nvPr>
            <p:ph idx="1"/>
          </p:nvPr>
        </p:nvSpPr>
        <p:spPr>
          <a:xfrm>
            <a:off x="860612" y="358588"/>
            <a:ext cx="10493188" cy="5818375"/>
          </a:xfrm>
        </p:spPr>
        <p:txBody>
          <a:bodyPr>
            <a:normAutofit/>
          </a:bodyPr>
          <a:lstStyle/>
          <a:p>
            <a:pPr marL="0" indent="0" algn="r">
              <a:buNone/>
            </a:pPr>
            <a:r>
              <a:rPr lang="ar-SA" dirty="0">
                <a:latin typeface="Arial" panose="020B0604020202020204" pitchFamily="34" charset="0"/>
                <a:cs typeface="Arial" panose="020B0604020202020204" pitchFamily="34" charset="0"/>
              </a:rPr>
              <a:t>** الزوائد المفصلية: تراكيب تشكل كلا من الارجل و قرون الاستشعار</a:t>
            </a:r>
          </a:p>
          <a:p>
            <a:pPr marL="0" indent="0" algn="r">
              <a:buNone/>
            </a:pPr>
            <a:r>
              <a:rPr lang="ar-SA" dirty="0">
                <a:latin typeface="Arial" panose="020B0604020202020204" pitchFamily="34" charset="0"/>
                <a:cs typeface="Arial" panose="020B0604020202020204" pitchFamily="34" charset="0"/>
              </a:rPr>
              <a:t>                وظائفها : الحركة ، التزاوج ،الاحساس، الحصول على الغذاء</a:t>
            </a:r>
          </a:p>
          <a:p>
            <a:pPr marL="0" indent="0" algn="r">
              <a:buNone/>
            </a:pPr>
            <a:r>
              <a:rPr lang="ar-SA" dirty="0">
                <a:latin typeface="Arial" panose="020B0604020202020204" pitchFamily="34" charset="0"/>
                <a:cs typeface="Arial" panose="020B0604020202020204" pitchFamily="34" charset="0"/>
              </a:rPr>
              <a:t>** التماثل : جانبيا وثلاثية الطبقات</a:t>
            </a:r>
          </a:p>
          <a:p>
            <a:pPr marL="0" indent="0" algn="r">
              <a:buNone/>
            </a:pPr>
            <a:r>
              <a:rPr lang="ar-SA" dirty="0">
                <a:latin typeface="Arial" panose="020B0604020202020204" pitchFamily="34" charset="0"/>
                <a:cs typeface="Arial" panose="020B0604020202020204" pitchFamily="34" charset="0"/>
              </a:rPr>
              <a:t>** الانسلاخ: عملية يقوم ببناء الهيكل الجديد ويساعدها في ذلك غدد متخصصة اما طريقة الانسلاخ تختلف عن بعضها البعض</a:t>
            </a:r>
          </a:p>
          <a:p>
            <a:pPr marL="0" indent="0" algn="r">
              <a:buNone/>
            </a:pPr>
            <a:r>
              <a:rPr lang="ar-SA" dirty="0">
                <a:latin typeface="Arial" panose="020B0604020202020204" pitchFamily="34" charset="0"/>
                <a:cs typeface="Arial" panose="020B0604020202020204" pitchFamily="34" charset="0"/>
              </a:rPr>
              <a:t>    كيفيتها: الهيكل الخارجي لا ينمو مع نمو الحيوان وعلى الحيوان ان يتخلص منه في عملية الانسلاخ ويكون الحيوان معرضا للهجوم والجفاف خلال هذه العملية وقبل هذه العملية يفرز الحيوان انزيمات تذيب وتضعف الهيكل القديم حتى يتحطم وسرعات ما يتصلب الهيكل الجديد وهذه العملية تخضع لتاثير الهرمونات </a:t>
            </a:r>
          </a:p>
          <a:p>
            <a:pPr marL="0" indent="0" algn="r">
              <a:buNone/>
            </a:pPr>
            <a:r>
              <a:rPr lang="ar-SA" dirty="0">
                <a:latin typeface="Arial" panose="020B0604020202020204" pitchFamily="34" charset="0"/>
                <a:cs typeface="Arial" panose="020B0604020202020204" pitchFamily="34" charset="0"/>
              </a:rPr>
              <a:t>** الحركة : تعد المفصليات من الكائنات النشيطة والسريعة </a:t>
            </a:r>
          </a:p>
          <a:p>
            <a:pPr marL="0" indent="0" algn="r">
              <a:buNone/>
            </a:pPr>
            <a:r>
              <a:rPr lang="ar-SA" dirty="0">
                <a:latin typeface="Arial" panose="020B0604020202020204" pitchFamily="34" charset="0"/>
                <a:cs typeface="Arial" panose="020B0604020202020204" pitchFamily="34" charset="0"/>
              </a:rPr>
              <a:t>لها طرق عدة في الحركة باختلاف تركيب اجسامها ويساعدها في ذلك : </a:t>
            </a:r>
          </a:p>
          <a:p>
            <a:pPr marL="0" indent="0" algn="r">
              <a:buNone/>
            </a:pPr>
            <a:r>
              <a:rPr lang="ar-SA" dirty="0">
                <a:latin typeface="Arial" panose="020B0604020202020204" pitchFamily="34" charset="0"/>
                <a:cs typeface="Arial" panose="020B0604020202020204" pitchFamily="34" charset="0"/>
              </a:rPr>
              <a:t>1- جهاز عضلي متقدم  2- تعتمد قوة انقباض العضلة على عدد السيالات العصبية التي تنبه العضلات </a:t>
            </a:r>
          </a:p>
          <a:p>
            <a:pPr marL="0" indent="0" algn="r">
              <a:buNone/>
            </a:pPr>
            <a:endParaRPr lang="ar-SA" dirty="0"/>
          </a:p>
          <a:p>
            <a:pPr marL="0" indent="0" algn="r">
              <a:buNone/>
            </a:pPr>
            <a:endParaRPr lang="ar-SA" dirty="0"/>
          </a:p>
          <a:p>
            <a:pPr marL="0" indent="0" algn="r">
              <a:buNone/>
            </a:pPr>
            <a:endParaRPr lang="en-US" dirty="0"/>
          </a:p>
        </p:txBody>
      </p:sp>
    </p:spTree>
    <p:extLst>
      <p:ext uri="{BB962C8B-B14F-4D97-AF65-F5344CB8AC3E}">
        <p14:creationId xmlns:p14="http://schemas.microsoft.com/office/powerpoint/2010/main" val="1577501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3">
                                            <p:txEl>
                                              <p:pRg st="7" end="7"/>
                                            </p:txEl>
                                          </p:spTgt>
                                        </p:tgtEl>
                                        <p:attrNameLst>
                                          <p:attrName>style.visibility</p:attrName>
                                        </p:attrNameLst>
                                      </p:cBhvr>
                                      <p:to>
                                        <p:strVal val="visible"/>
                                      </p:to>
                                    </p:set>
                                    <p:anim calcmode="lin" valueType="num">
                                      <p:cBhvr additive="base">
                                        <p:cTn id="47"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6F838E-B025-4E5D-9A21-9DE74BD8609A}"/>
              </a:ext>
            </a:extLst>
          </p:cNvPr>
          <p:cNvSpPr>
            <a:spLocks noGrp="1"/>
          </p:cNvSpPr>
          <p:nvPr>
            <p:ph type="title"/>
          </p:nvPr>
        </p:nvSpPr>
        <p:spPr/>
        <p:txBody>
          <a:bodyPr/>
          <a:lstStyle/>
          <a:p>
            <a:pPr algn="ctr"/>
            <a:r>
              <a:rPr lang="ar-SA" dirty="0">
                <a:latin typeface="Arial" panose="020B0604020202020204" pitchFamily="34" charset="0"/>
                <a:cs typeface="Arial" panose="020B0604020202020204" pitchFamily="34" charset="0"/>
              </a:rPr>
              <a:t>الانسلاخ</a:t>
            </a:r>
            <a:endParaRPr lang="en-US" dirty="0">
              <a:latin typeface="Arial" panose="020B0604020202020204" pitchFamily="34" charset="0"/>
              <a:cs typeface="Arial" panose="020B0604020202020204" pitchFamily="34" charset="0"/>
            </a:endParaRPr>
          </a:p>
        </p:txBody>
      </p:sp>
      <p:pic>
        <p:nvPicPr>
          <p:cNvPr id="6" name="videoplayback (1)">
            <a:hlinkClick r:id="" action="ppaction://media"/>
            <a:extLst>
              <a:ext uri="{FF2B5EF4-FFF2-40B4-BE49-F238E27FC236}">
                <a16:creationId xmlns:a16="http://schemas.microsoft.com/office/drawing/2014/main" id="{9D19802B-19DA-468A-8281-DCCBF8145BFA}"/>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428275" y="1371601"/>
            <a:ext cx="10812882" cy="5287616"/>
          </a:xfrm>
        </p:spPr>
      </p:pic>
    </p:spTree>
    <p:extLst>
      <p:ext uri="{BB962C8B-B14F-4D97-AF65-F5344CB8AC3E}">
        <p14:creationId xmlns:p14="http://schemas.microsoft.com/office/powerpoint/2010/main" val="3216204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heel(1)">
                                      <p:cBhvr>
                                        <p:cTn id="7"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8" fill="hold" display="0">
                  <p:stCondLst>
                    <p:cond delay="indefinite"/>
                  </p:stCondLst>
                </p:cTn>
                <p:tgtEl>
                  <p:spTgt spid="6"/>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AE33A7B-AFCE-4321-95C8-389C4EF929BA}"/>
              </a:ext>
            </a:extLst>
          </p:cNvPr>
          <p:cNvSpPr>
            <a:spLocks noGrp="1"/>
          </p:cNvSpPr>
          <p:nvPr>
            <p:ph idx="1"/>
          </p:nvPr>
        </p:nvSpPr>
        <p:spPr>
          <a:xfrm>
            <a:off x="1057835" y="224118"/>
            <a:ext cx="10459570" cy="6409764"/>
          </a:xfrm>
        </p:spPr>
        <p:txBody>
          <a:bodyPr>
            <a:normAutofit/>
          </a:bodyPr>
          <a:lstStyle/>
          <a:p>
            <a:pPr marL="0" indent="0" algn="r">
              <a:buNone/>
            </a:pPr>
            <a:r>
              <a:rPr lang="ar-SA" sz="2800" dirty="0">
                <a:solidFill>
                  <a:srgbClr val="FF0000"/>
                </a:solidFill>
                <a:latin typeface="Arial" panose="020B0604020202020204" pitchFamily="34" charset="0"/>
                <a:cs typeface="Arial" panose="020B0604020202020204" pitchFamily="34" charset="0"/>
              </a:rPr>
              <a:t>اجهزة الجسم:</a:t>
            </a:r>
          </a:p>
          <a:p>
            <a:pPr marL="0" indent="0" algn="r">
              <a:buNone/>
            </a:pPr>
            <a:r>
              <a:rPr lang="ar-SA" sz="2800" dirty="0">
                <a:latin typeface="Arial" panose="020B0604020202020204" pitchFamily="34" charset="0"/>
                <a:cs typeface="Arial" panose="020B0604020202020204" pitchFamily="34" charset="0"/>
              </a:rPr>
              <a:t>1- جهاز الدوران : تمتلك جهاز دوران مفتوح ( يضخ الدم المحمل بالغذاء عبر الاوعية الدموية ومن ثم الى الانسجة وتتم اعادته الى القلب من المناطق المفتوحة )</a:t>
            </a:r>
          </a:p>
          <a:p>
            <a:pPr marL="0" indent="0" algn="r">
              <a:buNone/>
            </a:pPr>
            <a:r>
              <a:rPr lang="ar-SA" sz="2800" dirty="0">
                <a:latin typeface="Arial" panose="020B0604020202020204" pitchFamily="34" charset="0"/>
                <a:cs typeface="Arial" panose="020B0604020202020204" pitchFamily="34" charset="0"/>
              </a:rPr>
              <a:t>  وظيفته : يعمل على نقل الغذاء والفضلات بين </a:t>
            </a:r>
            <a:r>
              <a:rPr lang="ar-PS" sz="2800" dirty="0">
                <a:latin typeface="Arial" panose="020B0604020202020204" pitchFamily="34" charset="0"/>
                <a:cs typeface="Arial" panose="020B0604020202020204" pitchFamily="34" charset="0"/>
              </a:rPr>
              <a:t>الدم</a:t>
            </a:r>
            <a:r>
              <a:rPr lang="ar-SA" sz="2800" dirty="0">
                <a:latin typeface="Arial" panose="020B0604020202020204" pitchFamily="34" charset="0"/>
                <a:cs typeface="Arial" panose="020B0604020202020204" pitchFamily="34" charset="0"/>
              </a:rPr>
              <a:t> وبين انسجة الجسم</a:t>
            </a:r>
          </a:p>
          <a:p>
            <a:pPr marL="0" indent="0" algn="r">
              <a:buNone/>
            </a:pPr>
            <a:r>
              <a:rPr lang="ar-SA" sz="2800" dirty="0">
                <a:latin typeface="Arial" panose="020B0604020202020204" pitchFamily="34" charset="0"/>
                <a:cs typeface="Arial" panose="020B0604020202020204" pitchFamily="34" charset="0"/>
              </a:rPr>
              <a:t>2- الجهاز الهضمي : له جهاز هضمي كامل يبدا بفتحة الفم وينتهي بفتخة الشرج اضافة الى الغدد الهاضمة </a:t>
            </a:r>
          </a:p>
          <a:p>
            <a:pPr marL="0" indent="0" algn="r">
              <a:buNone/>
            </a:pPr>
            <a:r>
              <a:rPr lang="ar-SA" sz="2800" dirty="0">
                <a:latin typeface="Arial" panose="020B0604020202020204" pitchFamily="34" charset="0"/>
                <a:cs typeface="Arial" panose="020B0604020202020204" pitchFamily="34" charset="0"/>
              </a:rPr>
              <a:t>           - منها اكل للاعشاب ومنها اكل لحوم ومنها متطفل</a:t>
            </a:r>
          </a:p>
          <a:p>
            <a:pPr marL="0" indent="0" algn="r">
              <a:buNone/>
            </a:pPr>
            <a:r>
              <a:rPr lang="ar-SA" sz="2800" dirty="0">
                <a:latin typeface="Arial" panose="020B0604020202020204" pitchFamily="34" charset="0"/>
                <a:cs typeface="Arial" panose="020B0604020202020204" pitchFamily="34" charset="0"/>
              </a:rPr>
              <a:t>            - تتباين اشكال الفم فمنها           ماص مثل البعوض والبراغيث</a:t>
            </a:r>
          </a:p>
          <a:p>
            <a:pPr marL="0" indent="0" algn="r">
              <a:buNone/>
            </a:pPr>
            <a:r>
              <a:rPr lang="ar-SA" sz="2800" dirty="0">
                <a:latin typeface="Arial" panose="020B0604020202020204" pitchFamily="34" charset="0"/>
                <a:cs typeface="Arial" panose="020B0604020202020204" pitchFamily="34" charset="0"/>
              </a:rPr>
              <a:t>                                                        قارض مثل الجراد </a:t>
            </a:r>
          </a:p>
          <a:p>
            <a:pPr marL="0" indent="0" algn="r">
              <a:buNone/>
            </a:pPr>
            <a:r>
              <a:rPr lang="ar-SA" sz="2800" dirty="0">
                <a:latin typeface="Arial" panose="020B0604020202020204" pitchFamily="34" charset="0"/>
                <a:cs typeface="Arial" panose="020B0604020202020204" pitchFamily="34" charset="0"/>
              </a:rPr>
              <a:t>                                                           انبوبي مثل الفراش</a:t>
            </a:r>
          </a:p>
          <a:p>
            <a:pPr marL="0" indent="0" algn="r">
              <a:buNone/>
            </a:pPr>
            <a:r>
              <a:rPr lang="ar-SA" sz="2800" dirty="0">
                <a:latin typeface="Arial" panose="020B0604020202020204" pitchFamily="34" charset="0"/>
                <a:cs typeface="Arial" panose="020B0604020202020204" pitchFamily="34" charset="0"/>
              </a:rPr>
              <a:t>                                                         اسفنجي مثل الذباب </a:t>
            </a:r>
          </a:p>
          <a:p>
            <a:pPr marL="0" indent="0" algn="r">
              <a:buNone/>
            </a:pPr>
            <a:endParaRPr lang="en-US" dirty="0"/>
          </a:p>
        </p:txBody>
      </p:sp>
      <p:cxnSp>
        <p:nvCxnSpPr>
          <p:cNvPr id="5" name="Straight Arrow Connector 4">
            <a:extLst>
              <a:ext uri="{FF2B5EF4-FFF2-40B4-BE49-F238E27FC236}">
                <a16:creationId xmlns:a16="http://schemas.microsoft.com/office/drawing/2014/main" id="{4E7E88D0-26E1-4BB1-985D-87DF8351804C}"/>
              </a:ext>
            </a:extLst>
          </p:cNvPr>
          <p:cNvCxnSpPr>
            <a:cxnSpLocks/>
          </p:cNvCxnSpPr>
          <p:nvPr/>
        </p:nvCxnSpPr>
        <p:spPr>
          <a:xfrm flipH="1">
            <a:off x="6732193" y="4156213"/>
            <a:ext cx="53190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7AC687BD-6F45-4922-8E14-EF6C9C8C6420}"/>
              </a:ext>
            </a:extLst>
          </p:cNvPr>
          <p:cNvCxnSpPr/>
          <p:nvPr/>
        </p:nvCxnSpPr>
        <p:spPr>
          <a:xfrm flipH="1">
            <a:off x="6629694" y="4668819"/>
            <a:ext cx="68131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CBD3C70F-F53E-479B-B5DA-8E266B372EC3}"/>
              </a:ext>
            </a:extLst>
          </p:cNvPr>
          <p:cNvCxnSpPr>
            <a:cxnSpLocks/>
          </p:cNvCxnSpPr>
          <p:nvPr/>
        </p:nvCxnSpPr>
        <p:spPr>
          <a:xfrm flipH="1">
            <a:off x="6629694" y="5243159"/>
            <a:ext cx="74526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9E3BB3D4-955B-46CE-AB28-D2878A44521D}"/>
              </a:ext>
            </a:extLst>
          </p:cNvPr>
          <p:cNvCxnSpPr>
            <a:cxnSpLocks/>
          </p:cNvCxnSpPr>
          <p:nvPr/>
        </p:nvCxnSpPr>
        <p:spPr>
          <a:xfrm flipH="1">
            <a:off x="6629695" y="5748085"/>
            <a:ext cx="63440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5759635-907C-46AE-A622-9EA9F67C6A4B}"/>
              </a:ext>
            </a:extLst>
          </p:cNvPr>
          <p:cNvCxnSpPr>
            <a:cxnSpLocks/>
          </p:cNvCxnSpPr>
          <p:nvPr/>
        </p:nvCxnSpPr>
        <p:spPr>
          <a:xfrm flipH="1">
            <a:off x="7291889" y="4201775"/>
            <a:ext cx="19122" cy="154631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4946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3">
                                            <p:txEl>
                                              <p:pRg st="8" end="8"/>
                                            </p:txEl>
                                          </p:spTgt>
                                        </p:tgtEl>
                                        <p:attrNameLst>
                                          <p:attrName>style.visibility</p:attrName>
                                        </p:attrNameLst>
                                      </p:cBhvr>
                                      <p:to>
                                        <p:strVal val="visible"/>
                                      </p:to>
                                    </p:set>
                                    <p:anim calcmode="lin" valueType="num">
                                      <p:cBhvr additive="base">
                                        <p:cTn id="55"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6A987-E3D0-4A36-8A25-E9EA1941C952}"/>
              </a:ext>
            </a:extLst>
          </p:cNvPr>
          <p:cNvSpPr>
            <a:spLocks noGrp="1"/>
          </p:cNvSpPr>
          <p:nvPr>
            <p:ph type="title"/>
          </p:nvPr>
        </p:nvSpPr>
        <p:spPr>
          <a:xfrm>
            <a:off x="667395" y="82826"/>
            <a:ext cx="8596668" cy="1320800"/>
          </a:xfrm>
        </p:spPr>
        <p:txBody>
          <a:bodyPr/>
          <a:lstStyle/>
          <a:p>
            <a:pPr algn="ctr"/>
            <a:r>
              <a:rPr lang="ar-SA" dirty="0"/>
              <a:t>اجزاء فم الحشرة</a:t>
            </a:r>
            <a:endParaRPr lang="en-US" dirty="0"/>
          </a:p>
        </p:txBody>
      </p:sp>
      <p:pic>
        <p:nvPicPr>
          <p:cNvPr id="5" name="Content Placeholder 4">
            <a:extLst>
              <a:ext uri="{FF2B5EF4-FFF2-40B4-BE49-F238E27FC236}">
                <a16:creationId xmlns:a16="http://schemas.microsoft.com/office/drawing/2014/main" id="{E451F155-4B89-4533-B7BB-D0E81C52687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50505" y="1858618"/>
            <a:ext cx="7931426" cy="4152488"/>
          </a:xfrm>
        </p:spPr>
      </p:pic>
    </p:spTree>
    <p:extLst>
      <p:ext uri="{BB962C8B-B14F-4D97-AF65-F5344CB8AC3E}">
        <p14:creationId xmlns:p14="http://schemas.microsoft.com/office/powerpoint/2010/main" val="2286976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heel(1)">
                                      <p:cBhvr>
                                        <p:cTn id="12"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FF26579-3542-4AA8-855E-2754805B5428}"/>
              </a:ext>
            </a:extLst>
          </p:cNvPr>
          <p:cNvSpPr>
            <a:spLocks noGrp="1"/>
          </p:cNvSpPr>
          <p:nvPr>
            <p:ph idx="1"/>
          </p:nvPr>
        </p:nvSpPr>
        <p:spPr>
          <a:xfrm>
            <a:off x="394445" y="156882"/>
            <a:ext cx="11600330" cy="6544236"/>
          </a:xfrm>
        </p:spPr>
        <p:txBody>
          <a:bodyPr>
            <a:normAutofit/>
          </a:bodyPr>
          <a:lstStyle/>
          <a:p>
            <a:pPr marL="0" indent="0" algn="ctr">
              <a:buNone/>
            </a:pPr>
            <a:r>
              <a:rPr lang="ar-SA" sz="2000" dirty="0">
                <a:latin typeface="Arial" panose="020B0604020202020204" pitchFamily="34" charset="0"/>
                <a:cs typeface="Arial" panose="020B0604020202020204" pitchFamily="34" charset="0"/>
              </a:rPr>
              <a:t>4- الاخراج :           مفصليات اليابسة : تتخلص من الفضلات النيتروحية (اليوريا والبولينا) عبر انابيب ملبيجي</a:t>
            </a:r>
          </a:p>
          <a:p>
            <a:pPr marL="0" indent="0" algn="r">
              <a:buNone/>
            </a:pPr>
            <a:r>
              <a:rPr lang="ar-SA" sz="2000" dirty="0">
                <a:latin typeface="Arial" panose="020B0604020202020204" pitchFamily="34" charset="0"/>
                <a:cs typeface="Arial" panose="020B0604020202020204" pitchFamily="34" charset="0"/>
              </a:rPr>
              <a:t>                                            مفصليات المائية: تتخلص من الفضلات النيتروجية (الامونيا) عبر نفريدات   </a:t>
            </a:r>
          </a:p>
          <a:p>
            <a:pPr marL="0" indent="0" algn="r">
              <a:buNone/>
            </a:pPr>
            <a:r>
              <a:rPr lang="ar-SA" sz="2000" dirty="0">
                <a:latin typeface="Arial" panose="020B0604020202020204" pitchFamily="34" charset="0"/>
                <a:cs typeface="Arial" panose="020B0604020202020204" pitchFamily="34" charset="0"/>
              </a:rPr>
              <a:t>                  5- تبادل الغازات                                  الخياشيم: (مفصليات مائية)       </a:t>
            </a:r>
          </a:p>
          <a:p>
            <a:pPr marL="0" indent="0" algn="r">
              <a:buNone/>
            </a:pPr>
            <a:r>
              <a:rPr lang="ar-SA" sz="2000" dirty="0">
                <a:latin typeface="Arial" panose="020B0604020202020204" pitchFamily="34" charset="0"/>
                <a:cs typeface="Arial" panose="020B0604020202020204" pitchFamily="34" charset="0"/>
              </a:rPr>
              <a:t>                                                                       القصبات الهوائية: ( الخنافس)</a:t>
            </a:r>
          </a:p>
          <a:p>
            <a:pPr marL="0" indent="0" algn="r">
              <a:buNone/>
            </a:pPr>
            <a:r>
              <a:rPr lang="ar-SA" sz="2000" dirty="0">
                <a:latin typeface="Arial" panose="020B0604020202020204" pitchFamily="34" charset="0"/>
                <a:cs typeface="Arial" panose="020B0604020202020204" pitchFamily="34" charset="0"/>
              </a:rPr>
              <a:t>                                                                       الرئات الكتبية: العناكب </a:t>
            </a:r>
          </a:p>
          <a:p>
            <a:pPr marL="0" indent="0" algn="r">
              <a:buNone/>
            </a:pPr>
            <a:r>
              <a:rPr lang="ar-SA" sz="2000" dirty="0">
                <a:latin typeface="Arial" panose="020B0604020202020204" pitchFamily="34" charset="0"/>
                <a:cs typeface="Arial" panose="020B0604020202020204" pitchFamily="34" charset="0"/>
              </a:rPr>
              <a:t>                -الجهاز العصبي : يتكون من الدماغ في مقدمة الراس وحبلين عصبين وعقد عصبية منتشرة في انحاء جسمها تساعدها في تنظيم وظائفها الحيوية </a:t>
            </a:r>
          </a:p>
          <a:p>
            <a:pPr marL="0" indent="0" algn="r">
              <a:buNone/>
            </a:pPr>
            <a:r>
              <a:rPr lang="ar-SA" sz="2000" dirty="0">
                <a:latin typeface="Arial" panose="020B0604020202020204" pitchFamily="34" charset="0"/>
                <a:cs typeface="Arial" panose="020B0604020202020204" pitchFamily="34" charset="0"/>
              </a:rPr>
              <a:t>المستقبلات الحسية :         * الابصار :  العيون :        مركبة مثل النحل            </a:t>
            </a:r>
          </a:p>
          <a:p>
            <a:pPr marL="0" indent="0" algn="r">
              <a:buNone/>
            </a:pPr>
            <a:r>
              <a:rPr lang="ar-SA" sz="2000" dirty="0">
                <a:latin typeface="Arial" panose="020B0604020202020204" pitchFamily="34" charset="0"/>
                <a:cs typeface="Arial" panose="020B0604020202020204" pitchFamily="34" charset="0"/>
              </a:rPr>
              <a:t>                                                                بسيطة مثل العناكب</a:t>
            </a:r>
          </a:p>
          <a:p>
            <a:pPr marL="0" indent="0" algn="ctr">
              <a:buNone/>
            </a:pPr>
            <a:r>
              <a:rPr lang="ar-SA" sz="2000" dirty="0">
                <a:latin typeface="Arial" panose="020B0604020202020204" pitchFamily="34" charset="0"/>
                <a:cs typeface="Arial" panose="020B0604020202020204" pitchFamily="34" charset="0"/>
              </a:rPr>
              <a:t>                           * السمع : تمتلك غشاء الطبلة الذي يهتز استحابة للموحات الصوتية ويختلف موقع   الغشاء من كائن الى اخر فقد يكون على الاقدام او على البطن او على الصدر  </a:t>
            </a:r>
          </a:p>
          <a:p>
            <a:pPr marL="0" indent="0" algn="ctr">
              <a:buNone/>
            </a:pPr>
            <a:r>
              <a:rPr lang="ar-SA" sz="2000" dirty="0">
                <a:latin typeface="Arial" panose="020B0604020202020204" pitchFamily="34" charset="0"/>
                <a:cs typeface="Arial" panose="020B0604020202020204" pitchFamily="34" charset="0"/>
              </a:rPr>
              <a:t>                             * المواد الكيمائبة (الفرمونات) : مواد تقوم بافرازها بعض المفصليات توثر في سلوكها مثل التكاثر والتغذية وتستطيع ان يستشعر بها عبر قرون الاستشعار </a:t>
            </a:r>
          </a:p>
          <a:p>
            <a:pPr marL="0" indent="0" algn="ctr">
              <a:buNone/>
            </a:pPr>
            <a:r>
              <a:rPr lang="ar-SA" sz="2000" dirty="0">
                <a:latin typeface="Arial" panose="020B0604020202020204" pitchFamily="34" charset="0"/>
                <a:cs typeface="Arial" panose="020B0604020202020204" pitchFamily="34" charset="0"/>
              </a:rPr>
              <a:t>قرون الاستشعار : للمس والشم </a:t>
            </a:r>
          </a:p>
          <a:p>
            <a:pPr marL="0" indent="0" algn="ctr">
              <a:buNone/>
            </a:pPr>
            <a:r>
              <a:rPr lang="ar-SA" dirty="0"/>
              <a:t>   </a:t>
            </a:r>
          </a:p>
          <a:p>
            <a:pPr marL="0" indent="0" algn="r">
              <a:buNone/>
            </a:pPr>
            <a:endParaRPr lang="ar-SA" dirty="0"/>
          </a:p>
          <a:p>
            <a:pPr marL="0" indent="0" algn="r">
              <a:buNone/>
            </a:pPr>
            <a:endParaRPr lang="ar-SA" dirty="0"/>
          </a:p>
          <a:p>
            <a:pPr marL="0" indent="0" algn="r">
              <a:buNone/>
            </a:pPr>
            <a:endParaRPr lang="en-US" dirty="0"/>
          </a:p>
        </p:txBody>
      </p:sp>
      <p:cxnSp>
        <p:nvCxnSpPr>
          <p:cNvPr id="5" name="Straight Arrow Connector 4">
            <a:extLst>
              <a:ext uri="{FF2B5EF4-FFF2-40B4-BE49-F238E27FC236}">
                <a16:creationId xmlns:a16="http://schemas.microsoft.com/office/drawing/2014/main" id="{8FB19938-A5D0-4CA4-BD29-F94BA8C9CF2D}"/>
              </a:ext>
            </a:extLst>
          </p:cNvPr>
          <p:cNvCxnSpPr/>
          <p:nvPr/>
        </p:nvCxnSpPr>
        <p:spPr>
          <a:xfrm flipH="1">
            <a:off x="8926754" y="375918"/>
            <a:ext cx="69924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01107AD0-ADD5-461C-92DC-C6C34E63F333}"/>
              </a:ext>
            </a:extLst>
          </p:cNvPr>
          <p:cNvCxnSpPr>
            <a:cxnSpLocks/>
          </p:cNvCxnSpPr>
          <p:nvPr/>
        </p:nvCxnSpPr>
        <p:spPr>
          <a:xfrm flipH="1">
            <a:off x="8931236" y="845671"/>
            <a:ext cx="69476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621B5A68-C6B4-4610-9C5B-03D3C73F3181}"/>
              </a:ext>
            </a:extLst>
          </p:cNvPr>
          <p:cNvCxnSpPr>
            <a:cxnSpLocks/>
          </p:cNvCxnSpPr>
          <p:nvPr/>
        </p:nvCxnSpPr>
        <p:spPr>
          <a:xfrm>
            <a:off x="9665742" y="454959"/>
            <a:ext cx="0" cy="306441"/>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8CE16E42-9581-49E8-84B8-D06B2DF22AFD}"/>
              </a:ext>
            </a:extLst>
          </p:cNvPr>
          <p:cNvCxnSpPr/>
          <p:nvPr/>
        </p:nvCxnSpPr>
        <p:spPr>
          <a:xfrm flipH="1">
            <a:off x="6983502" y="1214419"/>
            <a:ext cx="69028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695A9EA2-D463-40C9-8216-5FFD09087042}"/>
              </a:ext>
            </a:extLst>
          </p:cNvPr>
          <p:cNvCxnSpPr/>
          <p:nvPr/>
        </p:nvCxnSpPr>
        <p:spPr>
          <a:xfrm flipH="1">
            <a:off x="9614348" y="3245223"/>
            <a:ext cx="69028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C343B2C9-888A-43BA-A0F0-523B0FB7457D}"/>
              </a:ext>
            </a:extLst>
          </p:cNvPr>
          <p:cNvCxnSpPr/>
          <p:nvPr/>
        </p:nvCxnSpPr>
        <p:spPr>
          <a:xfrm flipH="1">
            <a:off x="6983502" y="2109395"/>
            <a:ext cx="69028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CB1AA3E5-D5B5-4C4E-B701-ABF392CE67B5}"/>
              </a:ext>
            </a:extLst>
          </p:cNvPr>
          <p:cNvCxnSpPr>
            <a:cxnSpLocks/>
          </p:cNvCxnSpPr>
          <p:nvPr/>
        </p:nvCxnSpPr>
        <p:spPr>
          <a:xfrm>
            <a:off x="7674381" y="1214419"/>
            <a:ext cx="0" cy="89497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58B7A3AE-0C5B-43A0-A9F2-D754F8C5A973}"/>
              </a:ext>
            </a:extLst>
          </p:cNvPr>
          <p:cNvCxnSpPr/>
          <p:nvPr/>
        </p:nvCxnSpPr>
        <p:spPr>
          <a:xfrm flipH="1">
            <a:off x="9888070" y="4168289"/>
            <a:ext cx="69028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ECF7947B-266D-42F6-B2FB-D69E27979A00}"/>
              </a:ext>
            </a:extLst>
          </p:cNvPr>
          <p:cNvCxnSpPr/>
          <p:nvPr/>
        </p:nvCxnSpPr>
        <p:spPr>
          <a:xfrm flipH="1">
            <a:off x="6983502" y="1660861"/>
            <a:ext cx="69028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3088C875-F297-473C-B3EC-F46BBC768F54}"/>
              </a:ext>
            </a:extLst>
          </p:cNvPr>
          <p:cNvCxnSpPr>
            <a:cxnSpLocks/>
          </p:cNvCxnSpPr>
          <p:nvPr/>
        </p:nvCxnSpPr>
        <p:spPr>
          <a:xfrm flipH="1">
            <a:off x="7429944" y="3735891"/>
            <a:ext cx="60063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0580D31B-D297-4BC6-8103-A189FDA00324}"/>
              </a:ext>
            </a:extLst>
          </p:cNvPr>
          <p:cNvCxnSpPr/>
          <p:nvPr/>
        </p:nvCxnSpPr>
        <p:spPr>
          <a:xfrm flipH="1">
            <a:off x="7328643" y="3288254"/>
            <a:ext cx="69028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B28A34F3-9917-4C9C-91A8-C97BBC898EEE}"/>
              </a:ext>
            </a:extLst>
          </p:cNvPr>
          <p:cNvCxnSpPr/>
          <p:nvPr/>
        </p:nvCxnSpPr>
        <p:spPr>
          <a:xfrm flipH="1">
            <a:off x="9888070" y="4806876"/>
            <a:ext cx="69028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01CF1096-2413-48C0-B1CF-4F71889E7766}"/>
              </a:ext>
            </a:extLst>
          </p:cNvPr>
          <p:cNvCxnSpPr>
            <a:cxnSpLocks/>
          </p:cNvCxnSpPr>
          <p:nvPr/>
        </p:nvCxnSpPr>
        <p:spPr>
          <a:xfrm>
            <a:off x="8018925" y="3287656"/>
            <a:ext cx="0" cy="448235"/>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5480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 calcmode="lin" valueType="num">
                                      <p:cBhvr additive="base">
                                        <p:cTn id="12"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 calcmode="lin" valueType="num">
                                      <p:cBhvr additive="base">
                                        <p:cTn id="18"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anim calcmode="lin" valueType="num">
                                      <p:cBhvr additive="base">
                                        <p:cTn id="24"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nodeType="clickEffect">
                                  <p:stCondLst>
                                    <p:cond delay="0"/>
                                  </p:stCondLst>
                                  <p:childTnLst>
                                    <p:set>
                                      <p:cBhvr>
                                        <p:cTn id="29" dur="1" fill="hold">
                                          <p:stCondLst>
                                            <p:cond delay="0"/>
                                          </p:stCondLst>
                                        </p:cTn>
                                        <p:tgtEl>
                                          <p:spTgt spid="3">
                                            <p:txEl>
                                              <p:pRg st="4" end="4"/>
                                            </p:txEl>
                                          </p:spTgt>
                                        </p:tgtEl>
                                        <p:attrNameLst>
                                          <p:attrName>style.visibility</p:attrName>
                                        </p:attrNameLst>
                                      </p:cBhvr>
                                      <p:to>
                                        <p:strVal val="visible"/>
                                      </p:to>
                                    </p:set>
                                    <p:anim calcmode="lin" valueType="num">
                                      <p:cBhvr additive="base">
                                        <p:cTn id="30"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nodeType="clickEffect">
                                  <p:stCondLst>
                                    <p:cond delay="0"/>
                                  </p:stCondLst>
                                  <p:childTnLst>
                                    <p:set>
                                      <p:cBhvr>
                                        <p:cTn id="35" dur="1" fill="hold">
                                          <p:stCondLst>
                                            <p:cond delay="0"/>
                                          </p:stCondLst>
                                        </p:cTn>
                                        <p:tgtEl>
                                          <p:spTgt spid="3">
                                            <p:txEl>
                                              <p:pRg st="5" end="5"/>
                                            </p:txEl>
                                          </p:spTgt>
                                        </p:tgtEl>
                                        <p:attrNameLst>
                                          <p:attrName>style.visibility</p:attrName>
                                        </p:attrNameLst>
                                      </p:cBhvr>
                                      <p:to>
                                        <p:strVal val="visible"/>
                                      </p:to>
                                    </p:set>
                                    <p:anim calcmode="lin" valueType="num">
                                      <p:cBhvr additive="base">
                                        <p:cTn id="36"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7"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nodeType="clickEffect">
                                  <p:stCondLst>
                                    <p:cond delay="0"/>
                                  </p:stCondLst>
                                  <p:childTnLst>
                                    <p:set>
                                      <p:cBhvr>
                                        <p:cTn id="41" dur="1" fill="hold">
                                          <p:stCondLst>
                                            <p:cond delay="0"/>
                                          </p:stCondLst>
                                        </p:cTn>
                                        <p:tgtEl>
                                          <p:spTgt spid="3">
                                            <p:txEl>
                                              <p:pRg st="6" end="6"/>
                                            </p:txEl>
                                          </p:spTgt>
                                        </p:tgtEl>
                                        <p:attrNameLst>
                                          <p:attrName>style.visibility</p:attrName>
                                        </p:attrNameLst>
                                      </p:cBhvr>
                                      <p:to>
                                        <p:strVal val="visible"/>
                                      </p:to>
                                    </p:set>
                                    <p:anim calcmode="lin" valueType="num">
                                      <p:cBhvr additive="base">
                                        <p:cTn id="42"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3"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 presetClass="entr" presetSubtype="4" fill="hold" nodeType="clickEffect">
                                  <p:stCondLst>
                                    <p:cond delay="0"/>
                                  </p:stCondLst>
                                  <p:childTnLst>
                                    <p:set>
                                      <p:cBhvr>
                                        <p:cTn id="47" dur="1" fill="hold">
                                          <p:stCondLst>
                                            <p:cond delay="0"/>
                                          </p:stCondLst>
                                        </p:cTn>
                                        <p:tgtEl>
                                          <p:spTgt spid="3">
                                            <p:txEl>
                                              <p:pRg st="7" end="7"/>
                                            </p:txEl>
                                          </p:spTgt>
                                        </p:tgtEl>
                                        <p:attrNameLst>
                                          <p:attrName>style.visibility</p:attrName>
                                        </p:attrNameLst>
                                      </p:cBhvr>
                                      <p:to>
                                        <p:strVal val="visible"/>
                                      </p:to>
                                    </p:set>
                                    <p:anim calcmode="lin" valueType="num">
                                      <p:cBhvr additive="base">
                                        <p:cTn id="48"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49"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2" presetClass="entr" presetSubtype="4" fill="hold" nodeType="clickEffect">
                                  <p:stCondLst>
                                    <p:cond delay="0"/>
                                  </p:stCondLst>
                                  <p:childTnLst>
                                    <p:set>
                                      <p:cBhvr>
                                        <p:cTn id="53" dur="1" fill="hold">
                                          <p:stCondLst>
                                            <p:cond delay="0"/>
                                          </p:stCondLst>
                                        </p:cTn>
                                        <p:tgtEl>
                                          <p:spTgt spid="3">
                                            <p:txEl>
                                              <p:pRg st="8" end="8"/>
                                            </p:txEl>
                                          </p:spTgt>
                                        </p:tgtEl>
                                        <p:attrNameLst>
                                          <p:attrName>style.visibility</p:attrName>
                                        </p:attrNameLst>
                                      </p:cBhvr>
                                      <p:to>
                                        <p:strVal val="visible"/>
                                      </p:to>
                                    </p:set>
                                    <p:anim calcmode="lin" valueType="num">
                                      <p:cBhvr additive="base">
                                        <p:cTn id="54"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5"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2" presetClass="entr" presetSubtype="4" fill="hold" nodeType="clickEffect">
                                  <p:stCondLst>
                                    <p:cond delay="0"/>
                                  </p:stCondLst>
                                  <p:childTnLst>
                                    <p:set>
                                      <p:cBhvr>
                                        <p:cTn id="59" dur="1" fill="hold">
                                          <p:stCondLst>
                                            <p:cond delay="0"/>
                                          </p:stCondLst>
                                        </p:cTn>
                                        <p:tgtEl>
                                          <p:spTgt spid="3">
                                            <p:txEl>
                                              <p:pRg st="9" end="9"/>
                                            </p:txEl>
                                          </p:spTgt>
                                        </p:tgtEl>
                                        <p:attrNameLst>
                                          <p:attrName>style.visibility</p:attrName>
                                        </p:attrNameLst>
                                      </p:cBhvr>
                                      <p:to>
                                        <p:strVal val="visible"/>
                                      </p:to>
                                    </p:set>
                                    <p:anim calcmode="lin" valueType="num">
                                      <p:cBhvr additive="base">
                                        <p:cTn id="60"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61"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62" fill="hold">
                      <p:stCondLst>
                        <p:cond delay="indefinite"/>
                      </p:stCondLst>
                      <p:childTnLst>
                        <p:par>
                          <p:cTn id="63" fill="hold">
                            <p:stCondLst>
                              <p:cond delay="0"/>
                            </p:stCondLst>
                            <p:childTnLst>
                              <p:par>
                                <p:cTn id="64" presetID="2" presetClass="entr" presetSubtype="4" fill="hold" nodeType="clickEffect">
                                  <p:stCondLst>
                                    <p:cond delay="0"/>
                                  </p:stCondLst>
                                  <p:childTnLst>
                                    <p:set>
                                      <p:cBhvr>
                                        <p:cTn id="65" dur="1" fill="hold">
                                          <p:stCondLst>
                                            <p:cond delay="0"/>
                                          </p:stCondLst>
                                        </p:cTn>
                                        <p:tgtEl>
                                          <p:spTgt spid="3">
                                            <p:txEl>
                                              <p:pRg st="10" end="10"/>
                                            </p:txEl>
                                          </p:spTgt>
                                        </p:tgtEl>
                                        <p:attrNameLst>
                                          <p:attrName>style.visibility</p:attrName>
                                        </p:attrNameLst>
                                      </p:cBhvr>
                                      <p:to>
                                        <p:strVal val="visible"/>
                                      </p:to>
                                    </p:set>
                                    <p:anim calcmode="lin" valueType="num">
                                      <p:cBhvr additive="base">
                                        <p:cTn id="66"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67" dur="500" fill="hold"/>
                                        <p:tgtEl>
                                          <p:spTgt spid="3">
                                            <p:txEl>
                                              <p:pRg st="10" end="1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Facet</Template>
  <TotalTime>504</TotalTime>
  <Words>1436</Words>
  <Application>Microsoft Office PowerPoint</Application>
  <PresentationFormat>Widescreen</PresentationFormat>
  <Paragraphs>168</Paragraphs>
  <Slides>24</Slides>
  <Notes>0</Notes>
  <HiddenSlides>0</HiddenSlides>
  <MMClips>3</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24</vt:i4>
      </vt:variant>
    </vt:vector>
  </HeadingPairs>
  <TitlesOfParts>
    <vt:vector size="29" baseType="lpstr">
      <vt:lpstr>Aldhabi</vt:lpstr>
      <vt:lpstr>Arial</vt:lpstr>
      <vt:lpstr>Trebuchet MS</vt:lpstr>
      <vt:lpstr>Wingdings 3</vt:lpstr>
      <vt:lpstr>Facet</vt:lpstr>
      <vt:lpstr>PowerPoint Presentation</vt:lpstr>
      <vt:lpstr>قبيلة المفصليات:</vt:lpstr>
      <vt:lpstr>الخصائص العامة </vt:lpstr>
      <vt:lpstr>PowerPoint Presentation</vt:lpstr>
      <vt:lpstr>PowerPoint Presentation</vt:lpstr>
      <vt:lpstr>الانسلاخ</vt:lpstr>
      <vt:lpstr>PowerPoint Presentation</vt:lpstr>
      <vt:lpstr>اجزاء فم الحشرة</vt:lpstr>
      <vt:lpstr>PowerPoint Presentation</vt:lpstr>
      <vt:lpstr>PowerPoint Presentation</vt:lpstr>
      <vt:lpstr>صف القشريات</vt:lpstr>
      <vt:lpstr>صف القشريات</vt:lpstr>
      <vt:lpstr>صف العنكبيات</vt:lpstr>
      <vt:lpstr>صف العنكبيات</vt:lpstr>
      <vt:lpstr>الاعجاز العلمي في بيت العنكبوت</vt:lpstr>
      <vt:lpstr>صف الحشرات </vt:lpstr>
      <vt:lpstr>PowerPoint Presentation</vt:lpstr>
      <vt:lpstr>التحول عند الحشرات</vt:lpstr>
      <vt:lpstr>التحول  عند الحشرات </vt:lpstr>
      <vt:lpstr>التحول عند الحشرات</vt:lpstr>
      <vt:lpstr>مجتمع النحل </vt:lpstr>
      <vt:lpstr>افراد مجتمع النحل</vt:lpstr>
      <vt:lpstr>اهم المواد التي تنتجها النحل </vt:lpstr>
      <vt:lpstr>صفا محيطية الاقدام ومزدوجة الاقدام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قبيلة المفصليات</dc:title>
  <dc:creator>wesam</dc:creator>
  <cp:lastModifiedBy>wesam</cp:lastModifiedBy>
  <cp:revision>43</cp:revision>
  <dcterms:created xsi:type="dcterms:W3CDTF">2022-03-27T21:07:40Z</dcterms:created>
  <dcterms:modified xsi:type="dcterms:W3CDTF">2022-03-28T18:30:27Z</dcterms:modified>
</cp:coreProperties>
</file>